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drawings/drawing13.xml" ContentType="application/vnd.openxmlformats-officedocument.drawingml.chartshape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rawings/drawing9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3" r:id="rId1"/>
  </p:sldMasterIdLst>
  <p:notesMasterIdLst>
    <p:notesMasterId r:id="rId50"/>
  </p:notesMasterIdLst>
  <p:handoutMasterIdLst>
    <p:handoutMasterId r:id="rId51"/>
  </p:handoutMasterIdLst>
  <p:sldIdLst>
    <p:sldId id="291" r:id="rId2"/>
    <p:sldId id="347" r:id="rId3"/>
    <p:sldId id="404" r:id="rId4"/>
    <p:sldId id="376" r:id="rId5"/>
    <p:sldId id="486" r:id="rId6"/>
    <p:sldId id="485" r:id="rId7"/>
    <p:sldId id="422" r:id="rId8"/>
    <p:sldId id="443" r:id="rId9"/>
    <p:sldId id="418" r:id="rId10"/>
    <p:sldId id="487" r:id="rId11"/>
    <p:sldId id="417" r:id="rId12"/>
    <p:sldId id="436" r:id="rId13"/>
    <p:sldId id="437" r:id="rId14"/>
    <p:sldId id="438" r:id="rId15"/>
    <p:sldId id="445" r:id="rId16"/>
    <p:sldId id="421" r:id="rId17"/>
    <p:sldId id="439" r:id="rId18"/>
    <p:sldId id="416" r:id="rId19"/>
    <p:sldId id="426" r:id="rId20"/>
    <p:sldId id="414" r:id="rId21"/>
    <p:sldId id="453" r:id="rId22"/>
    <p:sldId id="488" r:id="rId23"/>
    <p:sldId id="489" r:id="rId24"/>
    <p:sldId id="493" r:id="rId25"/>
    <p:sldId id="494" r:id="rId26"/>
    <p:sldId id="495" r:id="rId27"/>
    <p:sldId id="433" r:id="rId28"/>
    <p:sldId id="490" r:id="rId29"/>
    <p:sldId id="425" r:id="rId30"/>
    <p:sldId id="491" r:id="rId31"/>
    <p:sldId id="500" r:id="rId32"/>
    <p:sldId id="459" r:id="rId33"/>
    <p:sldId id="498" r:id="rId34"/>
    <p:sldId id="473" r:id="rId35"/>
    <p:sldId id="430" r:id="rId36"/>
    <p:sldId id="474" r:id="rId37"/>
    <p:sldId id="496" r:id="rId38"/>
    <p:sldId id="499" r:id="rId39"/>
    <p:sldId id="501" r:id="rId40"/>
    <p:sldId id="467" r:id="rId41"/>
    <p:sldId id="503" r:id="rId42"/>
    <p:sldId id="452" r:id="rId43"/>
    <p:sldId id="502" r:id="rId44"/>
    <p:sldId id="456" r:id="rId45"/>
    <p:sldId id="423" r:id="rId46"/>
    <p:sldId id="469" r:id="rId47"/>
    <p:sldId id="352" r:id="rId48"/>
    <p:sldId id="479" r:id="rId49"/>
  </p:sldIdLst>
  <p:sldSz cx="9144000" cy="6858000" type="screen4x3"/>
  <p:notesSz cx="9686925" cy="6858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otte" initials="S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7"/>
    <p:penClr>
      <a:srgbClr val="FF0000"/>
    </p:penClr>
  </p:showPr>
  <p:clrMru>
    <a:srgbClr val="E46C0A"/>
    <a:srgbClr val="FF9933"/>
    <a:srgbClr val="FF9900"/>
    <a:srgbClr val="FFFFFF"/>
    <a:srgbClr val="777777"/>
    <a:srgbClr val="C0C0C0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52" autoAdjust="0"/>
  </p:normalViewPr>
  <p:slideViewPr>
    <p:cSldViewPr>
      <p:cViewPr>
        <p:scale>
          <a:sx n="66" d="100"/>
          <a:sy n="66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1980" y="-90"/>
      </p:cViewPr>
      <p:guideLst>
        <p:guide orient="horz" pos="2160"/>
        <p:guide pos="305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ppe1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Minchen\Desktop\110618%20Tabellen%20BAM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Minchen\Desktop\110618%20Tabellen%20BAM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Minchen\Desktop\110618%20Tabellen%20BAM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Minchen\Desktop\Poolbefragung\Studie%202011\Hilfstabellen\110608%20Hilfstabellen%20f&#252;r%20Studi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ppe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inchen\Desktop\Charts%20f&#252;r%20Pr&#228;s.%20Leipzig%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inchen\Desktop\Charts%20f&#252;r%20Pr&#228;s.%20Leipzig%20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inchen\Desktop\Charts%20f&#252;r%20Pr&#228;s.%20Leipzig%20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Minchen\Desktop\Charts%20f&#252;r%20Pr&#228;s.%20Leipzig%20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Minchen\Desktop\Charts%20f&#252;r%20Pr&#228;s.%20Leipzig%20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Minchen\Desktop\Charts%20f&#252;r%20Pr&#228;s.%20Leipzig%20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Minchen\Desktop\110618%20Tabellen%20B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6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Provision/</a:t>
            </a:r>
            <a:r>
              <a:rPr lang="en-US" dirty="0" err="1" smtClean="0"/>
              <a:t>Courtage</a:t>
            </a:r>
            <a:endParaRPr lang="en-US" dirty="0"/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4444444444444495E-2"/>
          <c:y val="0.12170191840774001"/>
          <c:w val="0.74677909011373689"/>
          <c:h val="0.85644015809499263"/>
        </c:manualLayout>
      </c:layout>
      <c:pie3DChart>
        <c:varyColors val="1"/>
        <c:ser>
          <c:idx val="0"/>
          <c:order val="0"/>
          <c:tx>
            <c:strRef>
              <c:f>Tabelle1!$J$4</c:f>
              <c:strCache>
                <c:ptCount val="1"/>
                <c:pt idx="0">
                  <c:v>Provisionen</c:v>
                </c:pt>
              </c:strCache>
            </c:strRef>
          </c:tx>
          <c:dPt>
            <c:idx val="0"/>
            <c:explosion val="28"/>
          </c:dPt>
          <c:dPt>
            <c:idx val="1"/>
            <c:explosion val="22"/>
          </c:dPt>
          <c:dPt>
            <c:idx val="2"/>
            <c:explosion val="16"/>
          </c:dPt>
          <c:dPt>
            <c:idx val="3"/>
            <c:explosion val="9"/>
          </c:dPt>
          <c:dPt>
            <c:idx val="4"/>
            <c:explosion val="15"/>
          </c:dPt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dLblPos val="inEnd"/>
            <c:showVal val="1"/>
            <c:showLeaderLines val="1"/>
          </c:dLbls>
          <c:cat>
            <c:strRef>
              <c:f>Tabelle1!$I$5:$I$13</c:f>
              <c:strCache>
                <c:ptCount val="9"/>
                <c:pt idx="0">
                  <c:v>bis 10.000</c:v>
                </c:pt>
                <c:pt idx="1">
                  <c:v>bis 25.000</c:v>
                </c:pt>
                <c:pt idx="2">
                  <c:v>bis 50.000</c:v>
                </c:pt>
                <c:pt idx="3">
                  <c:v>bis 75.000</c:v>
                </c:pt>
                <c:pt idx="4">
                  <c:v>bis 100.000</c:v>
                </c:pt>
                <c:pt idx="5">
                  <c:v>bis 125.000</c:v>
                </c:pt>
                <c:pt idx="6">
                  <c:v>bis 150.000</c:v>
                </c:pt>
                <c:pt idx="7">
                  <c:v>bis 200.000</c:v>
                </c:pt>
                <c:pt idx="8">
                  <c:v>über 200.000</c:v>
                </c:pt>
              </c:strCache>
            </c:strRef>
          </c:cat>
          <c:val>
            <c:numRef>
              <c:f>Tabelle1!$J$5:$J$13</c:f>
              <c:numCache>
                <c:formatCode>General</c:formatCode>
                <c:ptCount val="9"/>
                <c:pt idx="0">
                  <c:v>2.4</c:v>
                </c:pt>
                <c:pt idx="1">
                  <c:v>9.5</c:v>
                </c:pt>
                <c:pt idx="2">
                  <c:v>19.7</c:v>
                </c:pt>
                <c:pt idx="3">
                  <c:v>17.3</c:v>
                </c:pt>
                <c:pt idx="4">
                  <c:v>10.4</c:v>
                </c:pt>
                <c:pt idx="5">
                  <c:v>12.5</c:v>
                </c:pt>
                <c:pt idx="6">
                  <c:v>9.9</c:v>
                </c:pt>
                <c:pt idx="7">
                  <c:v>5.5</c:v>
                </c:pt>
                <c:pt idx="8">
                  <c:v>12.8</c:v>
                </c:pt>
              </c:numCache>
            </c:numRef>
          </c:val>
        </c:ser>
      </c:pie3DChart>
      <c:spPr>
        <a:solidFill>
          <a:schemeClr val="bg1"/>
        </a:solidFill>
      </c:spPr>
    </c:plotArea>
    <c:legend>
      <c:legendPos val="r"/>
      <c:layout/>
      <c:txPr>
        <a:bodyPr/>
        <a:lstStyle/>
        <a:p>
          <a:pPr>
            <a:defRPr sz="1200" b="1"/>
          </a:pPr>
          <a:endParaRPr lang="de-DE"/>
        </a:p>
      </c:txPr>
    </c:legend>
    <c:plotVisOnly val="1"/>
  </c:chart>
  <c:spPr>
    <a:solidFill>
      <a:schemeClr val="bg1"/>
    </a:solidFill>
  </c:sp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24"/>
  <c:chart>
    <c:autoTitleDeleted val="1"/>
    <c:plotArea>
      <c:layout>
        <c:manualLayout>
          <c:layoutTarget val="inner"/>
          <c:xMode val="edge"/>
          <c:yMode val="edge"/>
          <c:x val="0.45802836919753304"/>
          <c:y val="0.13051911345578376"/>
          <c:w val="0.49419786425613765"/>
          <c:h val="0.60763111406514458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dLblPos val="outEnd"/>
            <c:showVal val="1"/>
          </c:dLbls>
          <c:cat>
            <c:strRef>
              <c:f>Tabelle1!$K$190:$K$199</c:f>
              <c:strCache>
                <c:ptCount val="10"/>
                <c:pt idx="0">
                  <c:v>Jung, DMS &amp; Cie. AG</c:v>
                </c:pt>
                <c:pt idx="1">
                  <c:v>FinanzNet Holding AG</c:v>
                </c:pt>
                <c:pt idx="2">
                  <c:v>germanBroker.net AG  </c:v>
                </c:pt>
                <c:pt idx="3">
                  <c:v>blau direkt GmbH</c:v>
                </c:pt>
                <c:pt idx="4">
                  <c:v>Consensus Holding AG</c:v>
                </c:pt>
                <c:pt idx="5">
                  <c:v>vfm Versicherungs-&amp; Finanzmanagement GmbH</c:v>
                </c:pt>
                <c:pt idx="6">
                  <c:v>SDV AG</c:v>
                </c:pt>
                <c:pt idx="7">
                  <c:v>pma Finanz- und
Versicherungsmakler GmbH</c:v>
                </c:pt>
                <c:pt idx="8">
                  <c:v>FiNet Financial Services Network AG </c:v>
                </c:pt>
                <c:pt idx="9">
                  <c:v>1:1 Assekuranzservice AG</c:v>
                </c:pt>
              </c:strCache>
            </c:strRef>
          </c:cat>
          <c:val>
            <c:numRef>
              <c:f>Tabelle1!$L$190:$L$199</c:f>
              <c:numCache>
                <c:formatCode>0.0</c:formatCode>
                <c:ptCount val="10"/>
                <c:pt idx="0">
                  <c:v>17.399999999999999</c:v>
                </c:pt>
                <c:pt idx="1">
                  <c:v>18</c:v>
                </c:pt>
                <c:pt idx="2">
                  <c:v>19.5</c:v>
                </c:pt>
                <c:pt idx="3">
                  <c:v>30</c:v>
                </c:pt>
                <c:pt idx="4">
                  <c:v>30</c:v>
                </c:pt>
                <c:pt idx="5">
                  <c:v>35</c:v>
                </c:pt>
                <c:pt idx="6">
                  <c:v>40</c:v>
                </c:pt>
                <c:pt idx="7">
                  <c:v>50</c:v>
                </c:pt>
                <c:pt idx="8">
                  <c:v>53</c:v>
                </c:pt>
                <c:pt idx="9">
                  <c:v>58</c:v>
                </c:pt>
              </c:numCache>
            </c:numRef>
          </c:val>
        </c:ser>
        <c:dLbls>
          <c:showVal val="1"/>
        </c:dLbls>
        <c:axId val="202964992"/>
        <c:axId val="202968448"/>
      </c:barChart>
      <c:catAx>
        <c:axId val="202964992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202968448"/>
        <c:crosses val="autoZero"/>
        <c:auto val="1"/>
        <c:lblAlgn val="ctr"/>
        <c:lblOffset val="100"/>
      </c:catAx>
      <c:valAx>
        <c:axId val="202968448"/>
        <c:scaling>
          <c:orientation val="minMax"/>
        </c:scaling>
        <c:axPos val="b"/>
        <c:numFmt formatCode="0.0" sourceLinked="1"/>
        <c:tickLblPos val="nextTo"/>
        <c:crossAx val="202964992"/>
        <c:crosses val="autoZero"/>
        <c:crossBetween val="between"/>
      </c:valAx>
    </c:plotArea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style val="24"/>
  <c:chart>
    <c:title>
      <c:tx>
        <c:rich>
          <a:bodyPr/>
          <a:lstStyle/>
          <a:p>
            <a:pPr>
              <a:defRPr/>
            </a:pPr>
            <a:r>
              <a:rPr lang="de-DE" sz="2000" dirty="0"/>
              <a:t>Die größten Provisionsanteile </a:t>
            </a:r>
            <a:r>
              <a:rPr lang="de-DE" sz="2000" dirty="0" smtClean="0"/>
              <a:t>Komposit 2010 </a:t>
            </a:r>
            <a:endParaRPr lang="de-DE" sz="2000" dirty="0"/>
          </a:p>
        </c:rich>
      </c:tx>
      <c:layout>
        <c:manualLayout>
          <c:xMode val="edge"/>
          <c:yMode val="edge"/>
          <c:x val="0.15433982144637001"/>
          <c:y val="1.3280212483399724E-2"/>
        </c:manualLayout>
      </c:layout>
    </c:title>
    <c:plotArea>
      <c:layout>
        <c:manualLayout>
          <c:layoutTarget val="inner"/>
          <c:xMode val="edge"/>
          <c:yMode val="edge"/>
          <c:x val="0.29217809799091615"/>
          <c:y val="0.10571738581273694"/>
          <c:w val="0.61167439074791552"/>
          <c:h val="0.68583402319462894"/>
        </c:manualLayout>
      </c:layout>
      <c:barChart>
        <c:barDir val="bar"/>
        <c:grouping val="clustered"/>
        <c:ser>
          <c:idx val="2"/>
          <c:order val="2"/>
          <c:cat>
            <c:strRef>
              <c:f>Tabelle1!$K$190:$K$199</c:f>
              <c:strCache>
                <c:ptCount val="10"/>
                <c:pt idx="0">
                  <c:v>Jung, DMS &amp; Cie. AG</c:v>
                </c:pt>
                <c:pt idx="1">
                  <c:v>FinanzNet Holding AG</c:v>
                </c:pt>
                <c:pt idx="2">
                  <c:v>germanBroker.net AG  </c:v>
                </c:pt>
                <c:pt idx="3">
                  <c:v>blau direkt GmbH</c:v>
                </c:pt>
                <c:pt idx="4">
                  <c:v>Consensus Holding AG</c:v>
                </c:pt>
                <c:pt idx="5">
                  <c:v>vfm Versicherungs-&amp; Finanzmanagement GmbH</c:v>
                </c:pt>
                <c:pt idx="6">
                  <c:v>SDV AG</c:v>
                </c:pt>
                <c:pt idx="7">
                  <c:v>pma Finanz- und
Versicherungsmakler GmbH</c:v>
                </c:pt>
                <c:pt idx="8">
                  <c:v>FiNet Financial Services Network AG </c:v>
                </c:pt>
                <c:pt idx="9">
                  <c:v>1:1 Assekuranzservice AG</c:v>
                </c:pt>
              </c:strCache>
            </c:strRef>
          </c:cat>
          <c:val>
            <c:numRef>
              <c:f>Tabelle1!$L$190:$L$199</c:f>
            </c:numRef>
          </c:val>
        </c:ser>
        <c:ser>
          <c:idx val="0"/>
          <c:order val="0"/>
          <c:cat>
            <c:strRef>
              <c:f>Tabelle1!$K$233:$K$242</c:f>
              <c:strCache>
                <c:ptCount val="10"/>
                <c:pt idx="0">
                  <c:v>pma GmbH</c:v>
                </c:pt>
                <c:pt idx="1">
                  <c:v>blau direkt GmbH</c:v>
                </c:pt>
                <c:pt idx="2">
                  <c:v>1:1 Assekuranzservice AG</c:v>
                </c:pt>
                <c:pt idx="3">
                  <c:v>Consensus Holding AG</c:v>
                </c:pt>
                <c:pt idx="4">
                  <c:v>germanBroker.net AG  </c:v>
                </c:pt>
                <c:pt idx="5">
                  <c:v>vfm GmbH</c:v>
                </c:pt>
                <c:pt idx="6">
                  <c:v>allfinanztest.de GmbH </c:v>
                </c:pt>
                <c:pt idx="7">
                  <c:v>AMEXPool AG </c:v>
                </c:pt>
                <c:pt idx="8">
                  <c:v>degenia  AG</c:v>
                </c:pt>
                <c:pt idx="9">
                  <c:v>VFV GmbH </c:v>
                </c:pt>
              </c:strCache>
            </c:strRef>
          </c:cat>
          <c:val>
            <c:numRef>
              <c:f>Tabelle1!$L$233:$L$242</c:f>
            </c:numRef>
          </c:val>
        </c:ser>
        <c:ser>
          <c:idx val="1"/>
          <c:order val="1"/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dLblPos val="outEnd"/>
            <c:showVal val="1"/>
          </c:dLbls>
          <c:cat>
            <c:strRef>
              <c:f>Tabelle1!$K$233:$K$242</c:f>
              <c:strCache>
                <c:ptCount val="10"/>
                <c:pt idx="0">
                  <c:v>pma GmbH</c:v>
                </c:pt>
                <c:pt idx="1">
                  <c:v>blau direkt GmbH</c:v>
                </c:pt>
                <c:pt idx="2">
                  <c:v>1:1 Assekuranzservice AG</c:v>
                </c:pt>
                <c:pt idx="3">
                  <c:v>Consensus Holding AG</c:v>
                </c:pt>
                <c:pt idx="4">
                  <c:v>germanBroker.net AG  </c:v>
                </c:pt>
                <c:pt idx="5">
                  <c:v>vfm GmbH</c:v>
                </c:pt>
                <c:pt idx="6">
                  <c:v>allfinanztest.de GmbH </c:v>
                </c:pt>
                <c:pt idx="7">
                  <c:v>AMEXPool AG </c:v>
                </c:pt>
                <c:pt idx="8">
                  <c:v>degenia  AG</c:v>
                </c:pt>
                <c:pt idx="9">
                  <c:v>VFV GmbH </c:v>
                </c:pt>
              </c:strCache>
            </c:strRef>
          </c:cat>
          <c:val>
            <c:numRef>
              <c:f>Tabelle1!$M$233:$M$242</c:f>
              <c:numCache>
                <c:formatCode>0.0</c:formatCode>
                <c:ptCount val="10"/>
                <c:pt idx="0">
                  <c:v>20</c:v>
                </c:pt>
                <c:pt idx="1">
                  <c:v>30</c:v>
                </c:pt>
                <c:pt idx="2">
                  <c:v>30</c:v>
                </c:pt>
                <c:pt idx="3">
                  <c:v>36</c:v>
                </c:pt>
                <c:pt idx="4">
                  <c:v>39.800000000000004</c:v>
                </c:pt>
                <c:pt idx="5">
                  <c:v>40</c:v>
                </c:pt>
                <c:pt idx="6">
                  <c:v>55</c:v>
                </c:pt>
                <c:pt idx="7">
                  <c:v>85</c:v>
                </c:pt>
                <c:pt idx="8">
                  <c:v>85</c:v>
                </c:pt>
                <c:pt idx="9">
                  <c:v>85</c:v>
                </c:pt>
              </c:numCache>
            </c:numRef>
          </c:val>
        </c:ser>
        <c:axId val="203132928"/>
        <c:axId val="203134464"/>
      </c:barChart>
      <c:catAx>
        <c:axId val="203132928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203134464"/>
        <c:crosses val="autoZero"/>
        <c:auto val="1"/>
        <c:lblAlgn val="ctr"/>
        <c:lblOffset val="100"/>
      </c:catAx>
      <c:valAx>
        <c:axId val="203134464"/>
        <c:scaling>
          <c:orientation val="minMax"/>
        </c:scaling>
        <c:axPos val="b"/>
        <c:numFmt formatCode="0.0" sourceLinked="1"/>
        <c:tickLblPos val="nextTo"/>
        <c:crossAx val="203132928"/>
        <c:crosses val="autoZero"/>
        <c:crossBetween val="between"/>
      </c:valAx>
    </c:plotArea>
    <c:plotVisOnly val="1"/>
  </c:chart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4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Die</a:t>
            </a:r>
            <a:r>
              <a:rPr lang="en-US" dirty="0"/>
              <a:t> </a:t>
            </a:r>
            <a:r>
              <a:rPr lang="en-US" dirty="0" err="1"/>
              <a:t>größten</a:t>
            </a:r>
            <a:r>
              <a:rPr lang="en-US" dirty="0"/>
              <a:t> </a:t>
            </a:r>
            <a:r>
              <a:rPr lang="en-US" dirty="0" err="1"/>
              <a:t>Provisionsanteile</a:t>
            </a:r>
            <a:r>
              <a:rPr lang="en-US" dirty="0"/>
              <a:t> </a:t>
            </a:r>
            <a:r>
              <a:rPr lang="en-US" dirty="0" err="1"/>
              <a:t>Kranken</a:t>
            </a:r>
            <a:r>
              <a:rPr lang="en-US" dirty="0"/>
              <a:t> 2010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7030674036083836"/>
          <c:y val="0.10695741103350827"/>
          <c:w val="0.48178536364730218"/>
          <c:h val="0.77239480205606348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dLblPos val="outEnd"/>
            <c:showVal val="1"/>
          </c:dLbls>
          <c:cat>
            <c:strRef>
              <c:f>'[110618 Tabellen BAM.xlsx]Tabelle1'!$AE$372:$AE$386</c:f>
              <c:strCache>
                <c:ptCount val="15"/>
                <c:pt idx="0">
                  <c:v>1:1 Assekuranzservice AG</c:v>
                </c:pt>
                <c:pt idx="1">
                  <c:v>allfinanztest.de GmbH Deutschland</c:v>
                </c:pt>
                <c:pt idx="2">
                  <c:v>AMEXPool AG - Versicherungsmakler Service Center</c:v>
                </c:pt>
                <c:pt idx="3">
                  <c:v>degenia Versicherungsdienst AG</c:v>
                </c:pt>
                <c:pt idx="4">
                  <c:v>VFV GmbH - Der Sachpool</c:v>
                </c:pt>
                <c:pt idx="5">
                  <c:v>germanBroker.net AG  </c:v>
                </c:pt>
                <c:pt idx="6">
                  <c:v>pma Finanz- und
Versicherungsmakler GmbH</c:v>
                </c:pt>
                <c:pt idx="7">
                  <c:v>vfm Versicherungs-&amp; Finanzmanagement GmbH</c:v>
                </c:pt>
                <c:pt idx="8">
                  <c:v>FiNet Financial Services Network AG </c:v>
                </c:pt>
                <c:pt idx="9">
                  <c:v>Netfonds GmbH</c:v>
                </c:pt>
                <c:pt idx="10">
                  <c:v>FinanzNet Holding AG</c:v>
                </c:pt>
                <c:pt idx="11">
                  <c:v>Consensus Holding AG</c:v>
                </c:pt>
                <c:pt idx="12">
                  <c:v>blau direkt GmbH</c:v>
                </c:pt>
                <c:pt idx="13">
                  <c:v>SDV AG</c:v>
                </c:pt>
                <c:pt idx="14">
                  <c:v>Insuro Maklerservice Jan Dinner e.K.</c:v>
                </c:pt>
              </c:strCache>
            </c:strRef>
          </c:cat>
          <c:val>
            <c:numRef>
              <c:f>'[110618 Tabellen BAM.xlsx]Tabelle1'!$AF$372:$AF$386</c:f>
              <c:numCache>
                <c:formatCode>0.0</c:formatCode>
                <c:ptCount val="1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12</c:v>
                </c:pt>
                <c:pt idx="5">
                  <c:v>12.6</c:v>
                </c:pt>
                <c:pt idx="6">
                  <c:v>15</c:v>
                </c:pt>
                <c:pt idx="7">
                  <c:v>15</c:v>
                </c:pt>
                <c:pt idx="8">
                  <c:v>15.7</c:v>
                </c:pt>
                <c:pt idx="9">
                  <c:v>19</c:v>
                </c:pt>
                <c:pt idx="10">
                  <c:v>22</c:v>
                </c:pt>
                <c:pt idx="11">
                  <c:v>30</c:v>
                </c:pt>
                <c:pt idx="12">
                  <c:v>40</c:v>
                </c:pt>
                <c:pt idx="13">
                  <c:v>40</c:v>
                </c:pt>
                <c:pt idx="14">
                  <c:v>90</c:v>
                </c:pt>
              </c:numCache>
            </c:numRef>
          </c:val>
        </c:ser>
        <c:dLbls>
          <c:showVal val="1"/>
        </c:dLbls>
        <c:axId val="204582912"/>
        <c:axId val="204584448"/>
      </c:barChart>
      <c:catAx>
        <c:axId val="204582912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204584448"/>
        <c:crosses val="autoZero"/>
        <c:auto val="1"/>
        <c:lblAlgn val="ctr"/>
        <c:lblOffset val="100"/>
      </c:catAx>
      <c:valAx>
        <c:axId val="204584448"/>
        <c:scaling>
          <c:orientation val="minMax"/>
        </c:scaling>
        <c:axPos val="b"/>
        <c:numFmt formatCode="0.0" sourceLinked="1"/>
        <c:tickLblPos val="nextTo"/>
        <c:crossAx val="204582912"/>
        <c:crosses val="autoZero"/>
        <c:crossBetween val="between"/>
      </c:valAx>
    </c:plotArea>
    <c:plotVisOnly val="1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2"/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So </a:t>
            </a:r>
            <a:r>
              <a:rPr lang="de-DE" dirty="0"/>
              <a:t>wichtig sind </a:t>
            </a:r>
            <a:r>
              <a:rPr lang="de-DE" dirty="0" smtClean="0"/>
              <a:t>für Maklerpools </a:t>
            </a:r>
            <a:r>
              <a:rPr lang="de-DE" dirty="0"/>
              <a:t>und Verbünde</a:t>
            </a:r>
          </a:p>
          <a:p>
            <a:pPr>
              <a:defRPr/>
            </a:pPr>
            <a:r>
              <a:rPr lang="de-DE" sz="1100" dirty="0"/>
              <a:t>(Bewertung auf einer Skala von 1 - unverzichtbar bis 5 - unwichtig)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4683123447952845"/>
          <c:y val="0.14486238904058088"/>
          <c:w val="0.49226773420999148"/>
          <c:h val="0.728721377567908"/>
        </c:manualLayout>
      </c:layout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showVal val="1"/>
          </c:dLbls>
          <c:cat>
            <c:strRef>
              <c:f>Tabelle1!$J$70:$J$81</c:f>
              <c:strCache>
                <c:ptCount val="12"/>
                <c:pt idx="0">
                  <c:v>Maklerbetreuer Region</c:v>
                </c:pt>
                <c:pt idx="1">
                  <c:v>Verkaufsschulungen durch Maklerbetreuer</c:v>
                </c:pt>
                <c:pt idx="2">
                  <c:v>Unternehmensbetreuer</c:v>
                </c:pt>
                <c:pt idx="3">
                  <c:v>Callcenter/Servicecenter</c:v>
                </c:pt>
                <c:pt idx="4">
                  <c:v>Fachschulungen durch Maklerbetreuer</c:v>
                </c:pt>
                <c:pt idx="5">
                  <c:v>Maklerbetreuer Branchenspezialisten</c:v>
                </c:pt>
                <c:pt idx="6">
                  <c:v>regelmäßige Ansprache</c:v>
                </c:pt>
                <c:pt idx="7">
                  <c:v>Keyaccounts</c:v>
                </c:pt>
                <c:pt idx="8">
                  <c:v>zentrale Maklerbetreuer Branchenspezialisten</c:v>
                </c:pt>
                <c:pt idx="9">
                  <c:v>persönliche Ansprechpartner Vertrieb</c:v>
                </c:pt>
                <c:pt idx="10">
                  <c:v>persönliche Ansprechpartner Schaden</c:v>
                </c:pt>
                <c:pt idx="11">
                  <c:v>persönliche Ansprechpartner Betrieb</c:v>
                </c:pt>
              </c:strCache>
            </c:strRef>
          </c:cat>
          <c:val>
            <c:numRef>
              <c:f>Tabelle1!$K$70:$K$81</c:f>
              <c:numCache>
                <c:formatCode>0.0</c:formatCode>
                <c:ptCount val="12"/>
                <c:pt idx="0">
                  <c:v>3.6</c:v>
                </c:pt>
                <c:pt idx="1">
                  <c:v>3.3</c:v>
                </c:pt>
                <c:pt idx="2">
                  <c:v>3.1</c:v>
                </c:pt>
                <c:pt idx="3">
                  <c:v>3.1</c:v>
                </c:pt>
                <c:pt idx="4">
                  <c:v>3</c:v>
                </c:pt>
                <c:pt idx="5">
                  <c:v>2.9</c:v>
                </c:pt>
                <c:pt idx="6">
                  <c:v>2.9</c:v>
                </c:pt>
                <c:pt idx="7">
                  <c:v>2.6</c:v>
                </c:pt>
                <c:pt idx="8">
                  <c:v>2.5</c:v>
                </c:pt>
                <c:pt idx="9">
                  <c:v>2</c:v>
                </c:pt>
                <c:pt idx="10">
                  <c:v>2</c:v>
                </c:pt>
                <c:pt idx="11">
                  <c:v>1.7000000000000002</c:v>
                </c:pt>
              </c:numCache>
            </c:numRef>
          </c:val>
        </c:ser>
        <c:axId val="209462400"/>
        <c:axId val="209463936"/>
      </c:barChart>
      <c:catAx>
        <c:axId val="209462400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209463936"/>
        <c:crosses val="autoZero"/>
        <c:auto val="1"/>
        <c:lblAlgn val="ctr"/>
        <c:lblOffset val="100"/>
      </c:catAx>
      <c:valAx>
        <c:axId val="209463936"/>
        <c:scaling>
          <c:orientation val="minMax"/>
        </c:scaling>
        <c:axPos val="b"/>
        <c:numFmt formatCode="0.0" sourceLinked="1"/>
        <c:tickLblPos val="nextTo"/>
        <c:txPr>
          <a:bodyPr/>
          <a:lstStyle/>
          <a:p>
            <a:pPr>
              <a:defRPr sz="1100" b="1"/>
            </a:pPr>
            <a:endParaRPr lang="de-DE"/>
          </a:p>
        </c:txPr>
        <c:crossAx val="209462400"/>
        <c:crosses val="autoZero"/>
        <c:crossBetween val="between"/>
      </c:valAx>
    </c:plotArea>
    <c:plotVisOnly val="1"/>
  </c:chart>
  <c:spPr>
    <a:solidFill>
      <a:schemeClr val="bg1">
        <a:lumMod val="95000"/>
      </a:schemeClr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1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6681233110502415E-2"/>
          <c:w val="0.78761102841497665"/>
          <c:h val="0.93581330447305922"/>
        </c:manualLayout>
      </c:layout>
      <c:pie3DChart>
        <c:varyColors val="1"/>
        <c:ser>
          <c:idx val="1"/>
          <c:order val="1"/>
          <c:tx>
            <c:strRef>
              <c:f>[Mappe1]Tabelle1!$K$4</c:f>
              <c:strCache>
                <c:ptCount val="1"/>
                <c:pt idx="0">
                  <c:v>Gewinn</c:v>
                </c:pt>
              </c:strCache>
            </c:strRef>
          </c:tx>
          <c:dPt>
            <c:idx val="0"/>
            <c:explosion val="37"/>
          </c:dPt>
          <c:dPt>
            <c:idx val="1"/>
            <c:explosion val="27"/>
          </c:dPt>
          <c:dPt>
            <c:idx val="2"/>
            <c:explosion val="24"/>
          </c:dPt>
          <c:dLbls>
            <c:dLbl>
              <c:idx val="5"/>
              <c:layout>
                <c:manualLayout>
                  <c:x val="-4.722222222222227E-2"/>
                  <c:y val="-7.8703703703703734E-2"/>
                </c:manualLayout>
              </c:layout>
              <c:dLblPos val="inEnd"/>
              <c:showVal val="1"/>
            </c:dLbl>
            <c:dLbl>
              <c:idx val="6"/>
              <c:layout>
                <c:manualLayout>
                  <c:x val="-3.888888888888889E-2"/>
                  <c:y val="-9.7222222222222224E-2"/>
                </c:manualLayout>
              </c:layout>
              <c:dLblPos val="inEnd"/>
              <c:showVal val="1"/>
            </c:dLbl>
            <c:dLbl>
              <c:idx val="7"/>
              <c:layout>
                <c:manualLayout>
                  <c:x val="5.5555555555555558E-3"/>
                  <c:y val="-0.10648148148148161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de-DE"/>
              </a:p>
            </c:txPr>
            <c:dLblPos val="inEnd"/>
            <c:showVal val="1"/>
          </c:dLbls>
          <c:cat>
            <c:strRef>
              <c:f>[Mappe1]Tabelle1!$I$5:$I$13</c:f>
              <c:strCache>
                <c:ptCount val="9"/>
                <c:pt idx="0">
                  <c:v>bis 10.000</c:v>
                </c:pt>
                <c:pt idx="1">
                  <c:v>bis 25.000</c:v>
                </c:pt>
                <c:pt idx="2">
                  <c:v>bis 50.000</c:v>
                </c:pt>
                <c:pt idx="3">
                  <c:v>bis 75.000</c:v>
                </c:pt>
                <c:pt idx="4">
                  <c:v>bis 100.000</c:v>
                </c:pt>
                <c:pt idx="5">
                  <c:v>bis 125.000</c:v>
                </c:pt>
                <c:pt idx="6">
                  <c:v>bis 150.000</c:v>
                </c:pt>
                <c:pt idx="7">
                  <c:v>bis 200.000</c:v>
                </c:pt>
                <c:pt idx="8">
                  <c:v>über 200.000</c:v>
                </c:pt>
              </c:strCache>
            </c:strRef>
          </c:cat>
          <c:val>
            <c:numRef>
              <c:f>[Mappe1]Tabelle1!$K$5:$K$13</c:f>
              <c:numCache>
                <c:formatCode>General</c:formatCode>
                <c:ptCount val="9"/>
                <c:pt idx="0">
                  <c:v>10</c:v>
                </c:pt>
                <c:pt idx="1">
                  <c:v>25.5</c:v>
                </c:pt>
                <c:pt idx="2">
                  <c:v>29.8</c:v>
                </c:pt>
                <c:pt idx="3">
                  <c:v>14</c:v>
                </c:pt>
                <c:pt idx="4">
                  <c:v>10.200000000000001</c:v>
                </c:pt>
                <c:pt idx="5">
                  <c:v>4.3</c:v>
                </c:pt>
                <c:pt idx="6">
                  <c:v>2.1</c:v>
                </c:pt>
                <c:pt idx="7">
                  <c:v>1.2</c:v>
                </c:pt>
                <c:pt idx="8">
                  <c:v>2.9</c:v>
                </c:pt>
              </c:numCache>
            </c:numRef>
          </c:val>
        </c:ser>
        <c:ser>
          <c:idx val="0"/>
          <c:order val="0"/>
          <c:dLbls>
            <c:dLblPos val="inEnd"/>
            <c:showVal val="1"/>
          </c:dLbls>
          <c:cat>
            <c:strRef>
              <c:f>[Mappe1]Tabelle1!$I$5:$I$13</c:f>
              <c:strCache>
                <c:ptCount val="9"/>
                <c:pt idx="0">
                  <c:v>bis 10.000</c:v>
                </c:pt>
                <c:pt idx="1">
                  <c:v>bis 25.000</c:v>
                </c:pt>
                <c:pt idx="2">
                  <c:v>bis 50.000</c:v>
                </c:pt>
                <c:pt idx="3">
                  <c:v>bis 75.000</c:v>
                </c:pt>
                <c:pt idx="4">
                  <c:v>bis 100.000</c:v>
                </c:pt>
                <c:pt idx="5">
                  <c:v>bis 125.000</c:v>
                </c:pt>
                <c:pt idx="6">
                  <c:v>bis 150.000</c:v>
                </c:pt>
                <c:pt idx="7">
                  <c:v>bis 200.000</c:v>
                </c:pt>
                <c:pt idx="8">
                  <c:v>über 200.000</c:v>
                </c:pt>
              </c:strCache>
            </c:strRef>
          </c:cat>
          <c:val>
            <c:numRef>
              <c:f>[Mappe1]Tabelle1!$J$5:$J$13</c:f>
            </c:numRef>
          </c:val>
        </c:ser>
        <c:dLbls>
          <c:showVal val="1"/>
        </c:dLbls>
      </c:pie3DChart>
      <c:spPr>
        <a:solidFill>
          <a:schemeClr val="bg1"/>
        </a:solidFill>
      </c:spPr>
    </c:plotArea>
    <c:legend>
      <c:legendPos val="r"/>
      <c:layout/>
      <c:txPr>
        <a:bodyPr/>
        <a:lstStyle/>
        <a:p>
          <a:pPr>
            <a:defRPr sz="1200" b="1"/>
          </a:pPr>
          <a:endParaRPr lang="de-DE"/>
        </a:p>
      </c:txPr>
    </c:legend>
    <c:plotVisOnly val="1"/>
  </c:chart>
  <c:spPr>
    <a:solidFill>
      <a:schemeClr val="bg1"/>
    </a:solidFill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116453415435358"/>
          <c:y val="9.8877567650769868E-2"/>
          <c:w val="0.86814904999449838"/>
          <c:h val="0.51595433697029069"/>
        </c:manualLayout>
      </c:layout>
      <c:bar3DChart>
        <c:barDir val="bar"/>
        <c:grouping val="stacked"/>
        <c:dLbls>
          <c:showVal val="1"/>
        </c:dLbls>
        <c:shape val="box"/>
        <c:axId val="144339712"/>
        <c:axId val="144372096"/>
        <c:axId val="0"/>
      </c:bar3DChart>
      <c:catAx>
        <c:axId val="144339712"/>
        <c:scaling>
          <c:orientation val="minMax"/>
        </c:scaling>
        <c:axPos val="l"/>
        <c:tickLblPos val="nextTo"/>
        <c:crossAx val="144372096"/>
        <c:crosses val="autoZero"/>
        <c:auto val="1"/>
        <c:lblAlgn val="ctr"/>
        <c:lblOffset val="100"/>
      </c:catAx>
      <c:valAx>
        <c:axId val="144372096"/>
        <c:scaling>
          <c:orientation val="minMax"/>
        </c:scaling>
        <c:delete val="1"/>
        <c:axPos val="b"/>
        <c:numFmt formatCode="General" sourceLinked="1"/>
        <c:tickLblPos val="none"/>
        <c:crossAx val="144339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1483190462106063"/>
          <c:w val="0.85573497932246878"/>
          <c:h val="0.29481903888092231"/>
        </c:manualLayout>
      </c:layout>
      <c:txPr>
        <a:bodyPr/>
        <a:lstStyle/>
        <a:p>
          <a:pPr>
            <a:defRPr sz="1200"/>
          </a:pPr>
          <a:endParaRPr lang="de-DE"/>
        </a:p>
      </c:txPr>
    </c:legend>
    <c:plotVisOnly val="1"/>
  </c:chart>
  <c:spPr>
    <a:solidFill>
      <a:schemeClr val="bg1">
        <a:lumMod val="85000"/>
      </a:schemeClr>
    </a:solidFill>
  </c:spPr>
  <c:txPr>
    <a:bodyPr/>
    <a:lstStyle/>
    <a:p>
      <a:pPr>
        <a:defRPr sz="1100" b="1"/>
      </a:pPr>
      <a:endParaRPr lang="de-DE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116453415435358"/>
          <c:y val="9.8877567650769868E-2"/>
          <c:w val="0.8681490499944986"/>
          <c:h val="0.51595433697029069"/>
        </c:manualLayout>
      </c:layout>
      <c:bar3DChart>
        <c:barDir val="bar"/>
        <c:grouping val="stacked"/>
        <c:dLbls>
          <c:showVal val="1"/>
        </c:dLbls>
        <c:shape val="box"/>
        <c:axId val="145998976"/>
        <c:axId val="146027264"/>
        <c:axId val="0"/>
      </c:bar3DChart>
      <c:catAx>
        <c:axId val="145998976"/>
        <c:scaling>
          <c:orientation val="minMax"/>
        </c:scaling>
        <c:axPos val="l"/>
        <c:tickLblPos val="nextTo"/>
        <c:crossAx val="146027264"/>
        <c:crosses val="autoZero"/>
        <c:auto val="1"/>
        <c:lblAlgn val="ctr"/>
        <c:lblOffset val="100"/>
      </c:catAx>
      <c:valAx>
        <c:axId val="146027264"/>
        <c:scaling>
          <c:orientation val="minMax"/>
        </c:scaling>
        <c:delete val="1"/>
        <c:axPos val="b"/>
        <c:numFmt formatCode="General" sourceLinked="1"/>
        <c:tickLblPos val="none"/>
        <c:crossAx val="145998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1483190462106063"/>
          <c:w val="0.85573497932246878"/>
          <c:h val="0.29481903888092231"/>
        </c:manualLayout>
      </c:layout>
      <c:txPr>
        <a:bodyPr/>
        <a:lstStyle/>
        <a:p>
          <a:pPr>
            <a:defRPr sz="1200"/>
          </a:pPr>
          <a:endParaRPr lang="de-DE"/>
        </a:p>
      </c:txPr>
    </c:legend>
    <c:plotVisOnly val="1"/>
  </c:chart>
  <c:spPr>
    <a:solidFill>
      <a:schemeClr val="bg1">
        <a:lumMod val="95000"/>
      </a:schemeClr>
    </a:solidFill>
  </c:spPr>
  <c:txPr>
    <a:bodyPr/>
    <a:lstStyle/>
    <a:p>
      <a:pPr>
        <a:defRPr sz="1100" b="1"/>
      </a:pPr>
      <a:endParaRPr lang="de-DE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116453415435358"/>
          <c:y val="9.8877567650769868E-2"/>
          <c:w val="0.86814904999449871"/>
          <c:h val="0.51595433697029069"/>
        </c:manualLayout>
      </c:layout>
      <c:bar3DChart>
        <c:barDir val="bar"/>
        <c:grouping val="stacked"/>
        <c:dLbls>
          <c:showVal val="1"/>
        </c:dLbls>
        <c:shape val="box"/>
        <c:axId val="147776640"/>
        <c:axId val="147778560"/>
        <c:axId val="0"/>
      </c:bar3DChart>
      <c:catAx>
        <c:axId val="147776640"/>
        <c:scaling>
          <c:orientation val="minMax"/>
        </c:scaling>
        <c:axPos val="l"/>
        <c:tickLblPos val="nextTo"/>
        <c:crossAx val="147778560"/>
        <c:crosses val="autoZero"/>
        <c:auto val="1"/>
        <c:lblAlgn val="ctr"/>
        <c:lblOffset val="100"/>
      </c:catAx>
      <c:valAx>
        <c:axId val="147778560"/>
        <c:scaling>
          <c:orientation val="minMax"/>
        </c:scaling>
        <c:delete val="1"/>
        <c:axPos val="b"/>
        <c:numFmt formatCode="General" sourceLinked="1"/>
        <c:tickLblPos val="none"/>
        <c:crossAx val="147776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1483190462106063"/>
          <c:w val="0.85573497932246878"/>
          <c:h val="0.29481903888092231"/>
        </c:manualLayout>
      </c:layout>
      <c:txPr>
        <a:bodyPr/>
        <a:lstStyle/>
        <a:p>
          <a:pPr>
            <a:defRPr sz="1200"/>
          </a:pPr>
          <a:endParaRPr lang="de-DE"/>
        </a:p>
      </c:txPr>
    </c:legend>
    <c:plotVisOnly val="1"/>
  </c:chart>
  <c:spPr>
    <a:solidFill>
      <a:schemeClr val="bg1">
        <a:lumMod val="95000"/>
      </a:schemeClr>
    </a:solidFill>
  </c:spPr>
  <c:txPr>
    <a:bodyPr/>
    <a:lstStyle/>
    <a:p>
      <a:pPr>
        <a:defRPr sz="1100" b="1"/>
      </a:pPr>
      <a:endParaRPr lang="de-DE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116453415435358"/>
          <c:y val="9.8877567650769868E-2"/>
          <c:w val="0.86814904999449882"/>
          <c:h val="0.51595433697029069"/>
        </c:manualLayout>
      </c:layout>
      <c:bar3DChart>
        <c:barDir val="bar"/>
        <c:grouping val="stacked"/>
        <c:dLbls>
          <c:showVal val="1"/>
        </c:dLbls>
        <c:shape val="box"/>
        <c:axId val="160310784"/>
        <c:axId val="160360320"/>
        <c:axId val="0"/>
      </c:bar3DChart>
      <c:catAx>
        <c:axId val="160310784"/>
        <c:scaling>
          <c:orientation val="minMax"/>
        </c:scaling>
        <c:axPos val="l"/>
        <c:tickLblPos val="nextTo"/>
        <c:crossAx val="160360320"/>
        <c:crosses val="autoZero"/>
        <c:auto val="1"/>
        <c:lblAlgn val="ctr"/>
        <c:lblOffset val="100"/>
      </c:catAx>
      <c:valAx>
        <c:axId val="160360320"/>
        <c:scaling>
          <c:orientation val="minMax"/>
        </c:scaling>
        <c:delete val="1"/>
        <c:axPos val="b"/>
        <c:numFmt formatCode="General" sourceLinked="1"/>
        <c:tickLblPos val="none"/>
        <c:crossAx val="160310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1483190462106063"/>
          <c:w val="0.85573497932246878"/>
          <c:h val="0.29481903888092231"/>
        </c:manualLayout>
      </c:layout>
      <c:txPr>
        <a:bodyPr/>
        <a:lstStyle/>
        <a:p>
          <a:pPr>
            <a:defRPr sz="1200"/>
          </a:pPr>
          <a:endParaRPr lang="de-DE"/>
        </a:p>
      </c:txPr>
    </c:legend>
    <c:plotVisOnly val="1"/>
  </c:chart>
  <c:spPr>
    <a:solidFill>
      <a:schemeClr val="bg1">
        <a:lumMod val="95000"/>
      </a:schemeClr>
    </a:solidFill>
  </c:spPr>
  <c:txPr>
    <a:bodyPr/>
    <a:lstStyle/>
    <a:p>
      <a:pPr>
        <a:defRPr sz="1100" b="1"/>
      </a:pPr>
      <a:endParaRPr lang="de-DE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116453415435358"/>
          <c:y val="9.8877567650769868E-2"/>
          <c:w val="0.86814904999449893"/>
          <c:h val="0.51595433697029069"/>
        </c:manualLayout>
      </c:layout>
      <c:bar3DChart>
        <c:barDir val="bar"/>
        <c:grouping val="stacked"/>
        <c:dLbls>
          <c:showVal val="1"/>
        </c:dLbls>
        <c:shape val="box"/>
        <c:axId val="195229184"/>
        <c:axId val="195230720"/>
        <c:axId val="0"/>
      </c:bar3DChart>
      <c:catAx>
        <c:axId val="195229184"/>
        <c:scaling>
          <c:orientation val="minMax"/>
        </c:scaling>
        <c:axPos val="l"/>
        <c:tickLblPos val="nextTo"/>
        <c:crossAx val="195230720"/>
        <c:crosses val="autoZero"/>
        <c:auto val="1"/>
        <c:lblAlgn val="ctr"/>
        <c:lblOffset val="100"/>
      </c:catAx>
      <c:valAx>
        <c:axId val="195230720"/>
        <c:scaling>
          <c:orientation val="minMax"/>
        </c:scaling>
        <c:delete val="1"/>
        <c:axPos val="b"/>
        <c:numFmt formatCode="General" sourceLinked="1"/>
        <c:tickLblPos val="none"/>
        <c:crossAx val="1952291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1483190462106063"/>
          <c:w val="0.85573497932246878"/>
          <c:h val="0.29481903888092231"/>
        </c:manualLayout>
      </c:layout>
      <c:txPr>
        <a:bodyPr/>
        <a:lstStyle/>
        <a:p>
          <a:pPr>
            <a:defRPr sz="1200"/>
          </a:pPr>
          <a:endParaRPr lang="de-DE"/>
        </a:p>
      </c:txPr>
    </c:legend>
    <c:plotVisOnly val="1"/>
  </c:chart>
  <c:spPr>
    <a:solidFill>
      <a:schemeClr val="bg1">
        <a:lumMod val="95000"/>
      </a:schemeClr>
    </a:solidFill>
  </c:spPr>
  <c:txPr>
    <a:bodyPr/>
    <a:lstStyle/>
    <a:p>
      <a:pPr>
        <a:defRPr sz="1100" b="1"/>
      </a:pPr>
      <a:endParaRPr lang="de-DE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2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116453415435358"/>
          <c:y val="9.8877567650769868E-2"/>
          <c:w val="0.86814904999449838"/>
          <c:h val="0.51595433697029069"/>
        </c:manualLayout>
      </c:layout>
      <c:bar3DChart>
        <c:barDir val="bar"/>
        <c:grouping val="stacked"/>
        <c:dLbls>
          <c:showVal val="1"/>
        </c:dLbls>
        <c:shape val="box"/>
        <c:axId val="195263488"/>
        <c:axId val="199280128"/>
        <c:axId val="0"/>
      </c:bar3DChart>
      <c:catAx>
        <c:axId val="195263488"/>
        <c:scaling>
          <c:orientation val="minMax"/>
        </c:scaling>
        <c:axPos val="l"/>
        <c:tickLblPos val="nextTo"/>
        <c:crossAx val="199280128"/>
        <c:crosses val="autoZero"/>
        <c:auto val="1"/>
        <c:lblAlgn val="ctr"/>
        <c:lblOffset val="100"/>
      </c:catAx>
      <c:valAx>
        <c:axId val="199280128"/>
        <c:scaling>
          <c:orientation val="minMax"/>
        </c:scaling>
        <c:delete val="1"/>
        <c:axPos val="b"/>
        <c:numFmt formatCode="General" sourceLinked="1"/>
        <c:tickLblPos val="none"/>
        <c:crossAx val="195263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1483190462106063"/>
          <c:w val="0.85573497932246878"/>
          <c:h val="0.29481903888092231"/>
        </c:manualLayout>
      </c:layout>
      <c:txPr>
        <a:bodyPr/>
        <a:lstStyle/>
        <a:p>
          <a:pPr>
            <a:defRPr sz="1200"/>
          </a:pPr>
          <a:endParaRPr lang="de-DE"/>
        </a:p>
      </c:txPr>
    </c:legend>
    <c:plotVisOnly val="1"/>
  </c:chart>
  <c:spPr>
    <a:solidFill>
      <a:schemeClr val="bg1">
        <a:lumMod val="95000"/>
      </a:schemeClr>
    </a:solidFill>
  </c:spPr>
  <c:txPr>
    <a:bodyPr/>
    <a:lstStyle/>
    <a:p>
      <a:pPr>
        <a:defRPr sz="1100" b="1"/>
      </a:pPr>
      <a:endParaRPr lang="de-DE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style val="32"/>
  <c:chart>
    <c:autoTitleDeleted val="1"/>
    <c:plotArea>
      <c:layout>
        <c:manualLayout>
          <c:layoutTarget val="inner"/>
          <c:xMode val="edge"/>
          <c:yMode val="edge"/>
          <c:x val="0.31134784622510431"/>
          <c:y val="7.5757575757575774E-2"/>
          <c:w val="0.57375157719889602"/>
          <c:h val="0.70675137198759264"/>
        </c:manualLayout>
      </c:layout>
      <c:barChart>
        <c:barDir val="bar"/>
        <c:grouping val="clustered"/>
        <c:ser>
          <c:idx val="0"/>
          <c:order val="0"/>
          <c:tx>
            <c:v>2009</c:v>
          </c:tx>
          <c:spPr>
            <a:solidFill>
              <a:schemeClr val="bg2">
                <a:lumMod val="50000"/>
              </a:schemeClr>
            </a:solidFill>
          </c:spPr>
          <c:dPt>
            <c:idx val="8"/>
            <c:spPr>
              <a:solidFill>
                <a:schemeClr val="bg2">
                  <a:lumMod val="90000"/>
                </a:schemeClr>
              </a:solidFill>
            </c:spPr>
          </c:dPt>
          <c:dLbls>
            <c:dLbl>
              <c:idx val="11"/>
              <c:layout>
                <c:manualLayout>
                  <c:x val="-9.9164957660845879E-17"/>
                  <c:y val="1.515151515151516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dLblPos val="outEnd"/>
            <c:showVal val="1"/>
          </c:dLbls>
          <c:cat>
            <c:strRef>
              <c:f>Tabelle1!$M$67:$M$78</c:f>
              <c:strCache>
                <c:ptCount val="12"/>
                <c:pt idx="0">
                  <c:v>FinanzNet Holding AG</c:v>
                </c:pt>
                <c:pt idx="1">
                  <c:v>Qualitypool GmbH</c:v>
                </c:pt>
                <c:pt idx="2">
                  <c:v>degenia  AG</c:v>
                </c:pt>
                <c:pt idx="3">
                  <c:v>blau direkt GmbH</c:v>
                </c:pt>
                <c:pt idx="4">
                  <c:v>Maxpool GmbH</c:v>
                </c:pt>
                <c:pt idx="5">
                  <c:v>Netfonds GmbH</c:v>
                </c:pt>
                <c:pt idx="6">
                  <c:v>AMEXPool AG</c:v>
                </c:pt>
                <c:pt idx="7">
                  <c:v>VEMA e.G.</c:v>
                </c:pt>
                <c:pt idx="8">
                  <c:v>best intention </c:v>
                </c:pt>
                <c:pt idx="9">
                  <c:v>BCA AG</c:v>
                </c:pt>
                <c:pt idx="10">
                  <c:v>Fonds Finanz GmbH</c:v>
                </c:pt>
                <c:pt idx="11">
                  <c:v>Jung, DMS &amp; Cie. AG</c:v>
                </c:pt>
              </c:strCache>
            </c:strRef>
          </c:cat>
          <c:val>
            <c:numRef>
              <c:f>Tabelle1!$N$67:$N$78</c:f>
              <c:numCache>
                <c:formatCode>#,##0</c:formatCode>
                <c:ptCount val="12"/>
                <c:pt idx="0">
                  <c:v>2098</c:v>
                </c:pt>
                <c:pt idx="1">
                  <c:v>2520</c:v>
                </c:pt>
                <c:pt idx="2">
                  <c:v>2586</c:v>
                </c:pt>
                <c:pt idx="3">
                  <c:v>3834</c:v>
                </c:pt>
                <c:pt idx="4">
                  <c:v>4419</c:v>
                </c:pt>
                <c:pt idx="5">
                  <c:v>4000</c:v>
                </c:pt>
                <c:pt idx="6">
                  <c:v>4787</c:v>
                </c:pt>
                <c:pt idx="7">
                  <c:v>4800</c:v>
                </c:pt>
                <c:pt idx="8">
                  <c:v>7200</c:v>
                </c:pt>
                <c:pt idx="9">
                  <c:v>10000</c:v>
                </c:pt>
                <c:pt idx="10">
                  <c:v>13000</c:v>
                </c:pt>
                <c:pt idx="11">
                  <c:v>16000</c:v>
                </c:pt>
              </c:numCache>
            </c:numRef>
          </c:val>
        </c:ser>
        <c:ser>
          <c:idx val="1"/>
          <c:order val="1"/>
          <c:tx>
            <c:v>2010</c:v>
          </c:tx>
          <c:spPr>
            <a:solidFill>
              <a:schemeClr val="accent6">
                <a:lumMod val="75000"/>
              </a:schemeClr>
            </a:solidFill>
          </c:spPr>
          <c:dPt>
            <c:idx val="8"/>
            <c:spPr>
              <a:solidFill>
                <a:schemeClr val="bg2">
                  <a:lumMod val="90000"/>
                </a:scheme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dLblPos val="outEnd"/>
            <c:showVal val="1"/>
          </c:dLbls>
          <c:cat>
            <c:strRef>
              <c:f>Tabelle1!$M$67:$M$78</c:f>
              <c:strCache>
                <c:ptCount val="12"/>
                <c:pt idx="0">
                  <c:v>FinanzNet Holding AG</c:v>
                </c:pt>
                <c:pt idx="1">
                  <c:v>Qualitypool GmbH</c:v>
                </c:pt>
                <c:pt idx="2">
                  <c:v>degenia  AG</c:v>
                </c:pt>
                <c:pt idx="3">
                  <c:v>blau direkt GmbH</c:v>
                </c:pt>
                <c:pt idx="4">
                  <c:v>Maxpool GmbH</c:v>
                </c:pt>
                <c:pt idx="5">
                  <c:v>Netfonds GmbH</c:v>
                </c:pt>
                <c:pt idx="6">
                  <c:v>AMEXPool AG</c:v>
                </c:pt>
                <c:pt idx="7">
                  <c:v>VEMA e.G.</c:v>
                </c:pt>
                <c:pt idx="8">
                  <c:v>best intention </c:v>
                </c:pt>
                <c:pt idx="9">
                  <c:v>BCA AG</c:v>
                </c:pt>
                <c:pt idx="10">
                  <c:v>Fonds Finanz GmbH</c:v>
                </c:pt>
                <c:pt idx="11">
                  <c:v>Jung, DMS &amp; Cie. AG</c:v>
                </c:pt>
              </c:strCache>
            </c:strRef>
          </c:cat>
          <c:val>
            <c:numRef>
              <c:f>Tabelle1!$O$67:$O$78</c:f>
              <c:numCache>
                <c:formatCode>#,##0</c:formatCode>
                <c:ptCount val="12"/>
                <c:pt idx="0">
                  <c:v>2648</c:v>
                </c:pt>
                <c:pt idx="1">
                  <c:v>2870</c:v>
                </c:pt>
                <c:pt idx="2">
                  <c:v>2899</c:v>
                </c:pt>
                <c:pt idx="3">
                  <c:v>3558</c:v>
                </c:pt>
                <c:pt idx="5">
                  <c:v>4500</c:v>
                </c:pt>
                <c:pt idx="6">
                  <c:v>5211</c:v>
                </c:pt>
                <c:pt idx="7">
                  <c:v>6500</c:v>
                </c:pt>
                <c:pt idx="8">
                  <c:v>7200</c:v>
                </c:pt>
                <c:pt idx="11">
                  <c:v>17500</c:v>
                </c:pt>
              </c:numCache>
            </c:numRef>
          </c:val>
        </c:ser>
        <c:dLbls>
          <c:showVal val="1"/>
        </c:dLbls>
        <c:axId val="201535872"/>
        <c:axId val="201572352"/>
      </c:barChart>
      <c:catAx>
        <c:axId val="201535872"/>
        <c:scaling>
          <c:orientation val="minMax"/>
        </c:scaling>
        <c:axPos val="l"/>
        <c:tickLblPos val="nextTo"/>
        <c:txPr>
          <a:bodyPr/>
          <a:lstStyle/>
          <a:p>
            <a:pPr>
              <a:defRPr b="1"/>
            </a:pPr>
            <a:endParaRPr lang="de-DE"/>
          </a:p>
        </c:txPr>
        <c:crossAx val="201572352"/>
        <c:crosses val="autoZero"/>
        <c:auto val="1"/>
        <c:lblAlgn val="ctr"/>
        <c:lblOffset val="100"/>
      </c:catAx>
      <c:valAx>
        <c:axId val="201572352"/>
        <c:scaling>
          <c:orientation val="minMax"/>
        </c:scaling>
        <c:axPos val="b"/>
        <c:numFmt formatCode="#,##0" sourceLinked="1"/>
        <c:tickLblPos val="nextTo"/>
        <c:crossAx val="201535872"/>
        <c:crosses val="autoZero"/>
        <c:crossBetween val="between"/>
      </c:valAx>
      <c:spPr>
        <a:solidFill>
          <a:schemeClr val="bg1">
            <a:lumMod val="95000"/>
          </a:schemeClr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56172451060250406"/>
          <c:y val="0.5950586290350065"/>
          <c:w val="0.43368417690182276"/>
          <c:h val="5.2127518151140237E-2"/>
        </c:manualLayout>
      </c:layout>
    </c:legend>
    <c:plotVisOnly val="1"/>
  </c:chart>
  <c:spPr>
    <a:noFill/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3D276D-37C4-470B-A7E6-4979067C359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98C5C31-C092-44A3-BE89-9E3B2E0171C4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 smtClean="0"/>
            <a:t>Sinkende Erträge</a:t>
          </a:r>
          <a:endParaRPr lang="de-DE" dirty="0"/>
        </a:p>
      </dgm:t>
    </dgm:pt>
    <dgm:pt modelId="{7577E110-A8CA-49D4-BF5D-5D5F6872FED2}" type="parTrans" cxnId="{A795991F-0FFF-4C60-8282-88105B8BB7CC}">
      <dgm:prSet/>
      <dgm:spPr/>
      <dgm:t>
        <a:bodyPr/>
        <a:lstStyle/>
        <a:p>
          <a:endParaRPr lang="de-DE"/>
        </a:p>
      </dgm:t>
    </dgm:pt>
    <dgm:pt modelId="{6CC206E3-6F2B-4F96-BC79-D0DB4D17A2D4}" type="sibTrans" cxnId="{A795991F-0FFF-4C60-8282-88105B8BB7CC}">
      <dgm:prSet/>
      <dgm:spPr/>
      <dgm:t>
        <a:bodyPr/>
        <a:lstStyle/>
        <a:p>
          <a:endParaRPr lang="de-DE"/>
        </a:p>
      </dgm:t>
    </dgm:pt>
    <dgm:pt modelId="{6D2F930C-C3D5-43D4-8714-F8CE19B741E0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e-DE" sz="1600" b="1" u="none" dirty="0" smtClean="0"/>
            <a:t>Finanzkrise</a:t>
          </a:r>
          <a:r>
            <a:rPr lang="de-DE" sz="1400" b="1" u="none" dirty="0" smtClean="0"/>
            <a:t> + Vertrauenskrise</a:t>
          </a:r>
          <a:endParaRPr lang="de-DE" sz="1400" dirty="0"/>
        </a:p>
      </dgm:t>
    </dgm:pt>
    <dgm:pt modelId="{230BE9DA-7414-4710-BF21-B1572BFFB497}" type="parTrans" cxnId="{B5FD35E1-A382-46DD-B9DD-7D6BBE958FB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de-DE" dirty="0"/>
        </a:p>
      </dgm:t>
    </dgm:pt>
    <dgm:pt modelId="{E43BF73E-968A-41CC-A88C-5200CE9CCFF0}" type="sibTrans" cxnId="{B5FD35E1-A382-46DD-B9DD-7D6BBE958FB0}">
      <dgm:prSet/>
      <dgm:spPr/>
      <dgm:t>
        <a:bodyPr/>
        <a:lstStyle/>
        <a:p>
          <a:endParaRPr lang="de-DE"/>
        </a:p>
      </dgm:t>
    </dgm:pt>
    <dgm:pt modelId="{55646091-29DD-41BF-9ECC-0FB76092B94D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b="1" u="none" dirty="0" smtClean="0"/>
            <a:t>Mehraufwand  für Qualifizierung</a:t>
          </a:r>
          <a:endParaRPr lang="de-DE" dirty="0"/>
        </a:p>
      </dgm:t>
    </dgm:pt>
    <dgm:pt modelId="{8B7FE9A6-D297-4E5A-BD52-63FE71564CF9}" type="parTrans" cxnId="{61E45B4B-58F0-4B5D-93EF-BDEDE1CB7AA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de-DE" dirty="0"/>
        </a:p>
      </dgm:t>
    </dgm:pt>
    <dgm:pt modelId="{E57171FD-8441-4C2A-ACB3-9328EF326D2E}" type="sibTrans" cxnId="{61E45B4B-58F0-4B5D-93EF-BDEDE1CB7AA0}">
      <dgm:prSet/>
      <dgm:spPr/>
      <dgm:t>
        <a:bodyPr/>
        <a:lstStyle/>
        <a:p>
          <a:endParaRPr lang="de-DE"/>
        </a:p>
      </dgm:t>
    </dgm:pt>
    <dgm:pt modelId="{940A46EA-B1F6-42FD-AD00-202D3600553A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b="1" u="none" dirty="0" smtClean="0"/>
            <a:t>Steigende Komplexität und höhere Anforderungen IT</a:t>
          </a:r>
          <a:endParaRPr lang="de-DE" dirty="0"/>
        </a:p>
      </dgm:t>
    </dgm:pt>
    <dgm:pt modelId="{A1409C44-FCE4-4F65-9EF2-B67B6F5EABBA}" type="parTrans" cxnId="{4D5660DD-25EF-40BE-B468-72FF5BADB65F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de-DE" dirty="0"/>
        </a:p>
      </dgm:t>
    </dgm:pt>
    <dgm:pt modelId="{98C289BE-4EB4-4B3A-9741-3F5768730CFD}" type="sibTrans" cxnId="{4D5660DD-25EF-40BE-B468-72FF5BADB65F}">
      <dgm:prSet/>
      <dgm:spPr/>
      <dgm:t>
        <a:bodyPr/>
        <a:lstStyle/>
        <a:p>
          <a:endParaRPr lang="de-DE"/>
        </a:p>
      </dgm:t>
    </dgm:pt>
    <dgm:pt modelId="{B6B357DC-938B-436B-BE53-257A59696561}">
      <dgm:prSet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de-DE" sz="1600" b="1" u="none" dirty="0" smtClean="0"/>
            <a:t>Stärkere Regulierung + steigender  Administrations-aufwand </a:t>
          </a:r>
          <a:endParaRPr lang="de-DE" sz="1600" dirty="0"/>
        </a:p>
      </dgm:t>
    </dgm:pt>
    <dgm:pt modelId="{740A8C9D-B239-4094-8F4F-7AADE561F850}" type="parTrans" cxnId="{F15A681D-69D2-4F59-BA2F-D419F5A72E61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de-DE" dirty="0"/>
        </a:p>
      </dgm:t>
    </dgm:pt>
    <dgm:pt modelId="{E17ED207-7971-4FC7-942C-B6A0DFB51F41}" type="sibTrans" cxnId="{F15A681D-69D2-4F59-BA2F-D419F5A72E61}">
      <dgm:prSet/>
      <dgm:spPr/>
      <dgm:t>
        <a:bodyPr/>
        <a:lstStyle/>
        <a:p>
          <a:endParaRPr lang="de-DE"/>
        </a:p>
      </dgm:t>
    </dgm:pt>
    <dgm:pt modelId="{C43B2525-6FCC-43F9-9B4F-276F40949B1D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sz="1600" b="1" u="none" dirty="0" smtClean="0"/>
            <a:t>Restrukturierungen  und Multikanalstrategien VU</a:t>
          </a:r>
          <a:endParaRPr lang="de-DE" sz="1600" dirty="0"/>
        </a:p>
      </dgm:t>
    </dgm:pt>
    <dgm:pt modelId="{F2D37776-77B1-4E36-9BC2-3E054523B09C}" type="parTrans" cxnId="{4E2411C8-DD18-4A85-8544-716E46FB7E1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de-DE" dirty="0"/>
        </a:p>
      </dgm:t>
    </dgm:pt>
    <dgm:pt modelId="{B7DB3444-3D41-4FCF-97B1-C363F8F67F4E}" type="sibTrans" cxnId="{4E2411C8-DD18-4A85-8544-716E46FB7E14}">
      <dgm:prSet/>
      <dgm:spPr/>
      <dgm:t>
        <a:bodyPr/>
        <a:lstStyle/>
        <a:p>
          <a:endParaRPr lang="de-DE"/>
        </a:p>
      </dgm:t>
    </dgm:pt>
    <dgm:pt modelId="{6996CD9B-1F42-43F2-B08F-D59D3844D02E}">
      <dgm:prSet custAng="0" custScaleX="160680" custScaleY="76079" custRadScaleRad="121339" custRadScaleInc="-29583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de-DE"/>
        </a:p>
      </dgm:t>
    </dgm:pt>
    <dgm:pt modelId="{13B70B0F-6259-4CF6-90FE-DC3D51798109}" type="parTrans" cxnId="{1CC1050B-3B27-4F79-B2E9-855D1FE7E808}">
      <dgm:prSet custLinFactNeighborX="4201" custLinFactNeighborY="-51666"/>
      <dgm:spPr/>
      <dgm:t>
        <a:bodyPr/>
        <a:lstStyle/>
        <a:p>
          <a:endParaRPr lang="de-DE"/>
        </a:p>
      </dgm:t>
    </dgm:pt>
    <dgm:pt modelId="{B1CEBA7E-6414-4B93-AC1D-C69A6C8ECE62}" type="sibTrans" cxnId="{1CC1050B-3B27-4F79-B2E9-855D1FE7E808}">
      <dgm:prSet/>
      <dgm:spPr/>
      <dgm:t>
        <a:bodyPr/>
        <a:lstStyle/>
        <a:p>
          <a:endParaRPr lang="de-DE"/>
        </a:p>
      </dgm:t>
    </dgm:pt>
    <dgm:pt modelId="{B4C8E52B-CCA0-4C2C-83E3-79A46A63F939}">
      <dgm:prSet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sz="1600" b="1" u="none" dirty="0" smtClean="0"/>
            <a:t>Zukunft der Vermittlervergütung?</a:t>
          </a:r>
          <a:endParaRPr lang="de-DE" sz="1600" dirty="0"/>
        </a:p>
      </dgm:t>
    </dgm:pt>
    <dgm:pt modelId="{90304B4E-8074-4AB0-9E80-ED53B27A90D2}" type="sibTrans" cxnId="{FB533BF4-F052-4E5C-90F4-2699B00BC284}">
      <dgm:prSet/>
      <dgm:spPr/>
      <dgm:t>
        <a:bodyPr/>
        <a:lstStyle/>
        <a:p>
          <a:endParaRPr lang="de-DE"/>
        </a:p>
      </dgm:t>
    </dgm:pt>
    <dgm:pt modelId="{01406F15-DA87-4462-BCD9-4E6F2182CE53}" type="parTrans" cxnId="{FB533BF4-F052-4E5C-90F4-2699B00BC284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de-DE" dirty="0"/>
        </a:p>
      </dgm:t>
    </dgm:pt>
    <dgm:pt modelId="{7B8E3E6F-759B-4A1B-ABCE-7F159D440B0C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de-DE" b="1" dirty="0" smtClean="0"/>
            <a:t>Stagnierendes oder sinkendes Vorsorgegeschäft</a:t>
          </a:r>
          <a:endParaRPr lang="de-DE" b="1" dirty="0"/>
        </a:p>
      </dgm:t>
    </dgm:pt>
    <dgm:pt modelId="{D94B105B-E440-46CE-93EA-0C010DC93D74}" type="parTrans" cxnId="{0AABC743-4C8A-4DF8-80B5-7C031F49B226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de-DE"/>
        </a:p>
      </dgm:t>
    </dgm:pt>
    <dgm:pt modelId="{A4D12F08-1112-4E6E-B23D-0A41391D28BC}" type="sibTrans" cxnId="{0AABC743-4C8A-4DF8-80B5-7C031F49B226}">
      <dgm:prSet/>
      <dgm:spPr/>
      <dgm:t>
        <a:bodyPr/>
        <a:lstStyle/>
        <a:p>
          <a:endParaRPr lang="de-DE"/>
        </a:p>
      </dgm:t>
    </dgm:pt>
    <dgm:pt modelId="{C3ECA5D1-DFC0-4A08-933C-AE3AC078277F}" type="pres">
      <dgm:prSet presAssocID="{8E3D276D-37C4-470B-A7E6-4979067C35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A9F71ED7-5193-4AF2-BF37-447D1177E14D}" type="pres">
      <dgm:prSet presAssocID="{B98C5C31-C092-44A3-BE89-9E3B2E0171C4}" presName="centerShape" presStyleLbl="node0" presStyleIdx="0" presStyleCnt="1" custScaleX="114436" custScaleY="113607"/>
      <dgm:spPr/>
      <dgm:t>
        <a:bodyPr/>
        <a:lstStyle/>
        <a:p>
          <a:endParaRPr lang="de-DE"/>
        </a:p>
      </dgm:t>
    </dgm:pt>
    <dgm:pt modelId="{FD0D929A-035F-484A-9DE5-306A358BBAFD}" type="pres">
      <dgm:prSet presAssocID="{01406F15-DA87-4462-BCD9-4E6F2182CE53}" presName="parTrans" presStyleLbl="bgSibTrans2D1" presStyleIdx="0" presStyleCnt="7" custLinFactNeighborX="-5359" custLinFactNeighborY="-1804"/>
      <dgm:spPr/>
      <dgm:t>
        <a:bodyPr/>
        <a:lstStyle/>
        <a:p>
          <a:endParaRPr lang="de-DE"/>
        </a:p>
      </dgm:t>
    </dgm:pt>
    <dgm:pt modelId="{CD0FC985-AF27-4242-AEBD-A45D3B936A76}" type="pres">
      <dgm:prSet presAssocID="{B4C8E52B-CCA0-4C2C-83E3-79A46A63F939}" presName="node" presStyleLbl="node1" presStyleIdx="0" presStyleCnt="7" custScaleX="147888" custRadScaleRad="87189" custRadScaleInc="-2790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D10015-E4D9-4066-BF3A-97395AB74A59}" type="pres">
      <dgm:prSet presAssocID="{F2D37776-77B1-4E36-9BC2-3E054523B09C}" presName="parTrans" presStyleLbl="bgSibTrans2D1" presStyleIdx="1" presStyleCnt="7" custLinFactNeighborX="-2380" custLinFactNeighborY="-22454"/>
      <dgm:spPr/>
      <dgm:t>
        <a:bodyPr/>
        <a:lstStyle/>
        <a:p>
          <a:endParaRPr lang="de-DE"/>
        </a:p>
      </dgm:t>
    </dgm:pt>
    <dgm:pt modelId="{1F1B0AF4-A2A1-4F75-B955-BD6B56578CBC}" type="pres">
      <dgm:prSet presAssocID="{C43B2525-6FCC-43F9-9B4F-276F40949B1D}" presName="node" presStyleLbl="node1" presStyleIdx="1" presStyleCnt="7" custScaleX="173016" custScaleY="92675" custRadScaleRad="96855" custRadScaleInc="-3942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6E1413-DA8B-462E-AAF7-30BA93E8159E}" type="pres">
      <dgm:prSet presAssocID="{740A8C9D-B239-4094-8F4F-7AADE561F850}" presName="parTrans" presStyleLbl="bgSibTrans2D1" presStyleIdx="2" presStyleCnt="7" custLinFactNeighborX="-8282" custLinFactNeighborY="-48026"/>
      <dgm:spPr/>
      <dgm:t>
        <a:bodyPr/>
        <a:lstStyle/>
        <a:p>
          <a:endParaRPr lang="de-DE"/>
        </a:p>
      </dgm:t>
    </dgm:pt>
    <dgm:pt modelId="{10F9B3C5-F4DC-470A-AB6A-20998153E929}" type="pres">
      <dgm:prSet presAssocID="{B6B357DC-938B-436B-BE53-257A59696561}" presName="node" presStyleLbl="node1" presStyleIdx="2" presStyleCnt="7" custScaleX="158694" custScaleY="96715" custRadScaleRad="110407" custRadScaleInc="-5638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7DDDD9-A71A-47DD-A534-3B3070873710}" type="pres">
      <dgm:prSet presAssocID="{230BE9DA-7414-4710-BF21-B1572BFFB497}" presName="parTrans" presStyleLbl="bgSibTrans2D1" presStyleIdx="3" presStyleCnt="7" custScaleX="86464" custLinFactNeighborX="-4494" custLinFactNeighborY="-17290"/>
      <dgm:spPr/>
      <dgm:t>
        <a:bodyPr/>
        <a:lstStyle/>
        <a:p>
          <a:endParaRPr lang="de-DE"/>
        </a:p>
      </dgm:t>
    </dgm:pt>
    <dgm:pt modelId="{9DB50D84-4E50-4479-8807-90D0C25995E6}" type="pres">
      <dgm:prSet presAssocID="{6D2F930C-C3D5-43D4-8714-F8CE19B741E0}" presName="node" presStyleLbl="node1" presStyleIdx="3" presStyleCnt="7" custScaleX="148711" custRadScaleRad="94278" custRadScaleInc="-968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AB68FC-D08F-47BB-9CAE-11BA9ABCF956}" type="pres">
      <dgm:prSet presAssocID="{A1409C44-FCE4-4F65-9EF2-B67B6F5EABBA}" presName="parTrans" presStyleLbl="bgSibTrans2D1" presStyleIdx="4" presStyleCnt="7" custLinFactNeighborX="4201" custLinFactNeighborY="-51666"/>
      <dgm:spPr/>
      <dgm:t>
        <a:bodyPr/>
        <a:lstStyle/>
        <a:p>
          <a:endParaRPr lang="de-DE"/>
        </a:p>
      </dgm:t>
    </dgm:pt>
    <dgm:pt modelId="{B177E8FC-021B-457A-A911-348817F28012}" type="pres">
      <dgm:prSet presAssocID="{940A46EA-B1F6-42FD-AD00-202D3600553A}" presName="node" presStyleLbl="node1" presStyleIdx="4" presStyleCnt="7" custAng="0" custScaleX="160680" custScaleY="87046" custRadScaleRad="106028" custRadScaleInc="3560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9BE583-A002-44A4-8270-5E218DF2D63A}" type="pres">
      <dgm:prSet presAssocID="{8B7FE9A6-D297-4E5A-BD52-63FE71564CF9}" presName="parTrans" presStyleLbl="bgSibTrans2D1" presStyleIdx="5" presStyleCnt="7" custLinFactNeighborX="7487" custLinFactNeighborY="1176"/>
      <dgm:spPr/>
      <dgm:t>
        <a:bodyPr/>
        <a:lstStyle/>
        <a:p>
          <a:endParaRPr lang="de-DE"/>
        </a:p>
      </dgm:t>
    </dgm:pt>
    <dgm:pt modelId="{6240B1F7-3FEE-463D-9AAD-BE98390CD633}" type="pres">
      <dgm:prSet presAssocID="{55646091-29DD-41BF-9ECC-0FB76092B94D}" presName="node" presStyleLbl="node1" presStyleIdx="5" presStyleCnt="7" custScaleX="137980" custScaleY="87424" custRadScaleRad="96660" custRadScaleInc="1784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39E43D-6E0E-46BC-9604-41CC29B78268}" type="pres">
      <dgm:prSet presAssocID="{D94B105B-E440-46CE-93EA-0C010DC93D74}" presName="parTrans" presStyleLbl="bgSibTrans2D1" presStyleIdx="6" presStyleCnt="7" custLinFactNeighborX="-697" custLinFactNeighborY="7394"/>
      <dgm:spPr/>
      <dgm:t>
        <a:bodyPr/>
        <a:lstStyle/>
        <a:p>
          <a:endParaRPr lang="de-DE"/>
        </a:p>
      </dgm:t>
    </dgm:pt>
    <dgm:pt modelId="{2018E968-A2E8-4697-B818-3CC4A3D0660D}" type="pres">
      <dgm:prSet presAssocID="{7B8E3E6F-759B-4A1B-ABCE-7F159D440B0C}" presName="node" presStyleLbl="node1" presStyleIdx="6" presStyleCnt="7" custScaleX="126844" custScaleY="117502" custRadScaleRad="83132" custRadScaleInc="231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F5C12D5-9784-4E76-8860-EB67AD166CB6}" type="presOf" srcId="{D94B105B-E440-46CE-93EA-0C010DC93D74}" destId="{1339E43D-6E0E-46BC-9604-41CC29B78268}" srcOrd="0" destOrd="0" presId="urn:microsoft.com/office/officeart/2005/8/layout/radial4"/>
    <dgm:cxn modelId="{4EA98082-44D0-4EBA-9E05-E77DE49A4704}" type="presOf" srcId="{A1409C44-FCE4-4F65-9EF2-B67B6F5EABBA}" destId="{E0AB68FC-D08F-47BB-9CAE-11BA9ABCF956}" srcOrd="0" destOrd="0" presId="urn:microsoft.com/office/officeart/2005/8/layout/radial4"/>
    <dgm:cxn modelId="{6FD822BC-2844-435C-8408-8135580D7C32}" type="presOf" srcId="{7B8E3E6F-759B-4A1B-ABCE-7F159D440B0C}" destId="{2018E968-A2E8-4697-B818-3CC4A3D0660D}" srcOrd="0" destOrd="0" presId="urn:microsoft.com/office/officeart/2005/8/layout/radial4"/>
    <dgm:cxn modelId="{ACF532FC-CA92-4020-BC66-40CC3D835FD1}" type="presOf" srcId="{F2D37776-77B1-4E36-9BC2-3E054523B09C}" destId="{21D10015-E4D9-4066-BF3A-97395AB74A59}" srcOrd="0" destOrd="0" presId="urn:microsoft.com/office/officeart/2005/8/layout/radial4"/>
    <dgm:cxn modelId="{29C404D0-A076-4366-BE71-F25D05C6F60B}" type="presOf" srcId="{8E3D276D-37C4-470B-A7E6-4979067C3595}" destId="{C3ECA5D1-DFC0-4A08-933C-AE3AC078277F}" srcOrd="0" destOrd="0" presId="urn:microsoft.com/office/officeart/2005/8/layout/radial4"/>
    <dgm:cxn modelId="{5BF66F68-4DC9-442D-856C-23DE3B177FE4}" type="presOf" srcId="{740A8C9D-B239-4094-8F4F-7AADE561F850}" destId="{FF6E1413-DA8B-462E-AAF7-30BA93E8159E}" srcOrd="0" destOrd="0" presId="urn:microsoft.com/office/officeart/2005/8/layout/radial4"/>
    <dgm:cxn modelId="{B5FD35E1-A382-46DD-B9DD-7D6BBE958FB0}" srcId="{B98C5C31-C092-44A3-BE89-9E3B2E0171C4}" destId="{6D2F930C-C3D5-43D4-8714-F8CE19B741E0}" srcOrd="3" destOrd="0" parTransId="{230BE9DA-7414-4710-BF21-B1572BFFB497}" sibTransId="{E43BF73E-968A-41CC-A88C-5200CE9CCFF0}"/>
    <dgm:cxn modelId="{730E704A-696E-4983-8276-BBD06DFEE31C}" type="presOf" srcId="{940A46EA-B1F6-42FD-AD00-202D3600553A}" destId="{B177E8FC-021B-457A-A911-348817F28012}" srcOrd="0" destOrd="0" presId="urn:microsoft.com/office/officeart/2005/8/layout/radial4"/>
    <dgm:cxn modelId="{0AABC743-4C8A-4DF8-80B5-7C031F49B226}" srcId="{B98C5C31-C092-44A3-BE89-9E3B2E0171C4}" destId="{7B8E3E6F-759B-4A1B-ABCE-7F159D440B0C}" srcOrd="6" destOrd="0" parTransId="{D94B105B-E440-46CE-93EA-0C010DC93D74}" sibTransId="{A4D12F08-1112-4E6E-B23D-0A41391D28BC}"/>
    <dgm:cxn modelId="{1CC1050B-3B27-4F79-B2E9-855D1FE7E808}" srcId="{8E3D276D-37C4-470B-A7E6-4979067C3595}" destId="{6996CD9B-1F42-43F2-B08F-D59D3844D02E}" srcOrd="1" destOrd="0" parTransId="{13B70B0F-6259-4CF6-90FE-DC3D51798109}" sibTransId="{B1CEBA7E-6414-4B93-AC1D-C69A6C8ECE62}"/>
    <dgm:cxn modelId="{4E2411C8-DD18-4A85-8544-716E46FB7E14}" srcId="{B98C5C31-C092-44A3-BE89-9E3B2E0171C4}" destId="{C43B2525-6FCC-43F9-9B4F-276F40949B1D}" srcOrd="1" destOrd="0" parTransId="{F2D37776-77B1-4E36-9BC2-3E054523B09C}" sibTransId="{B7DB3444-3D41-4FCF-97B1-C363F8F67F4E}"/>
    <dgm:cxn modelId="{38D840CD-AA2A-4022-87D1-288D006CC9B7}" type="presOf" srcId="{55646091-29DD-41BF-9ECC-0FB76092B94D}" destId="{6240B1F7-3FEE-463D-9AAD-BE98390CD633}" srcOrd="0" destOrd="0" presId="urn:microsoft.com/office/officeart/2005/8/layout/radial4"/>
    <dgm:cxn modelId="{5DDC03EB-9388-44B0-8CBE-B29A1A46CC18}" type="presOf" srcId="{B6B357DC-938B-436B-BE53-257A59696561}" destId="{10F9B3C5-F4DC-470A-AB6A-20998153E929}" srcOrd="0" destOrd="0" presId="urn:microsoft.com/office/officeart/2005/8/layout/radial4"/>
    <dgm:cxn modelId="{1F24E91D-533D-4B89-93DE-55AFA5EC35DB}" type="presOf" srcId="{6D2F930C-C3D5-43D4-8714-F8CE19B741E0}" destId="{9DB50D84-4E50-4479-8807-90D0C25995E6}" srcOrd="0" destOrd="0" presId="urn:microsoft.com/office/officeart/2005/8/layout/radial4"/>
    <dgm:cxn modelId="{D3D70C25-63B6-45B5-B2CF-AD68B280A9F9}" type="presOf" srcId="{C43B2525-6FCC-43F9-9B4F-276F40949B1D}" destId="{1F1B0AF4-A2A1-4F75-B955-BD6B56578CBC}" srcOrd="0" destOrd="0" presId="urn:microsoft.com/office/officeart/2005/8/layout/radial4"/>
    <dgm:cxn modelId="{A728D21A-C5B3-49CD-A634-B5DAAFCE1F07}" type="presOf" srcId="{230BE9DA-7414-4710-BF21-B1572BFFB497}" destId="{297DDDD9-A71A-47DD-A534-3B3070873710}" srcOrd="0" destOrd="0" presId="urn:microsoft.com/office/officeart/2005/8/layout/radial4"/>
    <dgm:cxn modelId="{4D5660DD-25EF-40BE-B468-72FF5BADB65F}" srcId="{B98C5C31-C092-44A3-BE89-9E3B2E0171C4}" destId="{940A46EA-B1F6-42FD-AD00-202D3600553A}" srcOrd="4" destOrd="0" parTransId="{A1409C44-FCE4-4F65-9EF2-B67B6F5EABBA}" sibTransId="{98C289BE-4EB4-4B3A-9741-3F5768730CFD}"/>
    <dgm:cxn modelId="{F15A681D-69D2-4F59-BA2F-D419F5A72E61}" srcId="{B98C5C31-C092-44A3-BE89-9E3B2E0171C4}" destId="{B6B357DC-938B-436B-BE53-257A59696561}" srcOrd="2" destOrd="0" parTransId="{740A8C9D-B239-4094-8F4F-7AADE561F850}" sibTransId="{E17ED207-7971-4FC7-942C-B6A0DFB51F41}"/>
    <dgm:cxn modelId="{A795991F-0FFF-4C60-8282-88105B8BB7CC}" srcId="{8E3D276D-37C4-470B-A7E6-4979067C3595}" destId="{B98C5C31-C092-44A3-BE89-9E3B2E0171C4}" srcOrd="0" destOrd="0" parTransId="{7577E110-A8CA-49D4-BF5D-5D5F6872FED2}" sibTransId="{6CC206E3-6F2B-4F96-BC79-D0DB4D17A2D4}"/>
    <dgm:cxn modelId="{D8109C88-EF8C-4371-A4A0-FA29231500CC}" type="presOf" srcId="{01406F15-DA87-4462-BCD9-4E6F2182CE53}" destId="{FD0D929A-035F-484A-9DE5-306A358BBAFD}" srcOrd="0" destOrd="0" presId="urn:microsoft.com/office/officeart/2005/8/layout/radial4"/>
    <dgm:cxn modelId="{A7C69815-B6B0-4503-AFCC-CA2F2A9C5139}" type="presOf" srcId="{B4C8E52B-CCA0-4C2C-83E3-79A46A63F939}" destId="{CD0FC985-AF27-4242-AEBD-A45D3B936A76}" srcOrd="0" destOrd="0" presId="urn:microsoft.com/office/officeart/2005/8/layout/radial4"/>
    <dgm:cxn modelId="{FB533BF4-F052-4E5C-90F4-2699B00BC284}" srcId="{B98C5C31-C092-44A3-BE89-9E3B2E0171C4}" destId="{B4C8E52B-CCA0-4C2C-83E3-79A46A63F939}" srcOrd="0" destOrd="0" parTransId="{01406F15-DA87-4462-BCD9-4E6F2182CE53}" sibTransId="{90304B4E-8074-4AB0-9E80-ED53B27A90D2}"/>
    <dgm:cxn modelId="{939D20EC-95B4-48DE-B18B-DDF7A6C285D4}" type="presOf" srcId="{8B7FE9A6-D297-4E5A-BD52-63FE71564CF9}" destId="{DF9BE583-A002-44A4-8270-5E218DF2D63A}" srcOrd="0" destOrd="0" presId="urn:microsoft.com/office/officeart/2005/8/layout/radial4"/>
    <dgm:cxn modelId="{D32EEDE4-F454-4E38-B49E-CB835FBD6F06}" type="presOf" srcId="{B98C5C31-C092-44A3-BE89-9E3B2E0171C4}" destId="{A9F71ED7-5193-4AF2-BF37-447D1177E14D}" srcOrd="0" destOrd="0" presId="urn:microsoft.com/office/officeart/2005/8/layout/radial4"/>
    <dgm:cxn modelId="{61E45B4B-58F0-4B5D-93EF-BDEDE1CB7AA0}" srcId="{B98C5C31-C092-44A3-BE89-9E3B2E0171C4}" destId="{55646091-29DD-41BF-9ECC-0FB76092B94D}" srcOrd="5" destOrd="0" parTransId="{8B7FE9A6-D297-4E5A-BD52-63FE71564CF9}" sibTransId="{E57171FD-8441-4C2A-ACB3-9328EF326D2E}"/>
    <dgm:cxn modelId="{7A2328D6-E0B9-49B6-99E9-C9665A954569}" type="presParOf" srcId="{C3ECA5D1-DFC0-4A08-933C-AE3AC078277F}" destId="{A9F71ED7-5193-4AF2-BF37-447D1177E14D}" srcOrd="0" destOrd="0" presId="urn:microsoft.com/office/officeart/2005/8/layout/radial4"/>
    <dgm:cxn modelId="{C7830140-E493-4BFB-8489-0E27FD1EB9EE}" type="presParOf" srcId="{C3ECA5D1-DFC0-4A08-933C-AE3AC078277F}" destId="{FD0D929A-035F-484A-9DE5-306A358BBAFD}" srcOrd="1" destOrd="0" presId="urn:microsoft.com/office/officeart/2005/8/layout/radial4"/>
    <dgm:cxn modelId="{AB56AA33-CE2C-446A-BFA4-F5CE2C9EB24D}" type="presParOf" srcId="{C3ECA5D1-DFC0-4A08-933C-AE3AC078277F}" destId="{CD0FC985-AF27-4242-AEBD-A45D3B936A76}" srcOrd="2" destOrd="0" presId="urn:microsoft.com/office/officeart/2005/8/layout/radial4"/>
    <dgm:cxn modelId="{7D99473D-BF9A-4008-8D1E-2629D5B5BBD6}" type="presParOf" srcId="{C3ECA5D1-DFC0-4A08-933C-AE3AC078277F}" destId="{21D10015-E4D9-4066-BF3A-97395AB74A59}" srcOrd="3" destOrd="0" presId="urn:microsoft.com/office/officeart/2005/8/layout/radial4"/>
    <dgm:cxn modelId="{706AB05A-4F2D-425A-8FCB-3868F78F7AA9}" type="presParOf" srcId="{C3ECA5D1-DFC0-4A08-933C-AE3AC078277F}" destId="{1F1B0AF4-A2A1-4F75-B955-BD6B56578CBC}" srcOrd="4" destOrd="0" presId="urn:microsoft.com/office/officeart/2005/8/layout/radial4"/>
    <dgm:cxn modelId="{CD3981C3-02B3-4D7C-8C1D-6D244B7FB997}" type="presParOf" srcId="{C3ECA5D1-DFC0-4A08-933C-AE3AC078277F}" destId="{FF6E1413-DA8B-462E-AAF7-30BA93E8159E}" srcOrd="5" destOrd="0" presId="urn:microsoft.com/office/officeart/2005/8/layout/radial4"/>
    <dgm:cxn modelId="{8EF98968-AA1A-4661-A8D6-710E702B2BF1}" type="presParOf" srcId="{C3ECA5D1-DFC0-4A08-933C-AE3AC078277F}" destId="{10F9B3C5-F4DC-470A-AB6A-20998153E929}" srcOrd="6" destOrd="0" presId="urn:microsoft.com/office/officeart/2005/8/layout/radial4"/>
    <dgm:cxn modelId="{84310974-E49D-409F-B595-CFF3403234A1}" type="presParOf" srcId="{C3ECA5D1-DFC0-4A08-933C-AE3AC078277F}" destId="{297DDDD9-A71A-47DD-A534-3B3070873710}" srcOrd="7" destOrd="0" presId="urn:microsoft.com/office/officeart/2005/8/layout/radial4"/>
    <dgm:cxn modelId="{0A4BC6B3-8A26-4F5A-B1F0-CE93F00DE568}" type="presParOf" srcId="{C3ECA5D1-DFC0-4A08-933C-AE3AC078277F}" destId="{9DB50D84-4E50-4479-8807-90D0C25995E6}" srcOrd="8" destOrd="0" presId="urn:microsoft.com/office/officeart/2005/8/layout/radial4"/>
    <dgm:cxn modelId="{00B3CAF6-682F-481A-B0B3-DC30CAB8B250}" type="presParOf" srcId="{C3ECA5D1-DFC0-4A08-933C-AE3AC078277F}" destId="{E0AB68FC-D08F-47BB-9CAE-11BA9ABCF956}" srcOrd="9" destOrd="0" presId="urn:microsoft.com/office/officeart/2005/8/layout/radial4"/>
    <dgm:cxn modelId="{3FDAB58C-7B3A-43DD-A04A-230FA5988714}" type="presParOf" srcId="{C3ECA5D1-DFC0-4A08-933C-AE3AC078277F}" destId="{B177E8FC-021B-457A-A911-348817F28012}" srcOrd="10" destOrd="0" presId="urn:microsoft.com/office/officeart/2005/8/layout/radial4"/>
    <dgm:cxn modelId="{E08725B4-5E16-4D08-AC23-8696AC343818}" type="presParOf" srcId="{C3ECA5D1-DFC0-4A08-933C-AE3AC078277F}" destId="{DF9BE583-A002-44A4-8270-5E218DF2D63A}" srcOrd="11" destOrd="0" presId="urn:microsoft.com/office/officeart/2005/8/layout/radial4"/>
    <dgm:cxn modelId="{A13D292C-9896-4CFC-89D5-0EE3511F9E54}" type="presParOf" srcId="{C3ECA5D1-DFC0-4A08-933C-AE3AC078277F}" destId="{6240B1F7-3FEE-463D-9AAD-BE98390CD633}" srcOrd="12" destOrd="0" presId="urn:microsoft.com/office/officeart/2005/8/layout/radial4"/>
    <dgm:cxn modelId="{2F55177A-2B76-40B3-9124-1D8F08ECC0B6}" type="presParOf" srcId="{C3ECA5D1-DFC0-4A08-933C-AE3AC078277F}" destId="{1339E43D-6E0E-46BC-9604-41CC29B78268}" srcOrd="13" destOrd="0" presId="urn:microsoft.com/office/officeart/2005/8/layout/radial4"/>
    <dgm:cxn modelId="{DD4B5EC4-A5FE-474D-8F5A-BE5D2CF7BE32}" type="presParOf" srcId="{C3ECA5D1-DFC0-4A08-933C-AE3AC078277F}" destId="{2018E968-A2E8-4697-B818-3CC4A3D0660D}" srcOrd="14" destOrd="0" presId="urn:microsoft.com/office/officeart/2005/8/layout/radial4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F71ED7-5193-4AF2-BF37-447D1177E14D}">
      <dsp:nvSpPr>
        <dsp:cNvPr id="0" name=""/>
        <dsp:cNvSpPr/>
      </dsp:nvSpPr>
      <dsp:spPr>
        <a:xfrm>
          <a:off x="2781443" y="2691832"/>
          <a:ext cx="2147778" cy="2132219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100" kern="1200" dirty="0" smtClean="0"/>
            <a:t>Sinkende Erträge</a:t>
          </a:r>
          <a:endParaRPr lang="de-DE" sz="3100" kern="1200" dirty="0"/>
        </a:p>
      </dsp:txBody>
      <dsp:txXfrm>
        <a:off x="2781443" y="2691832"/>
        <a:ext cx="2147778" cy="2132219"/>
      </dsp:txXfrm>
    </dsp:sp>
    <dsp:sp modelId="{FD0D929A-035F-484A-9DE5-306A358BBAFD}">
      <dsp:nvSpPr>
        <dsp:cNvPr id="0" name=""/>
        <dsp:cNvSpPr/>
      </dsp:nvSpPr>
      <dsp:spPr>
        <a:xfrm rot="10369419">
          <a:off x="1060243" y="3723900"/>
          <a:ext cx="1561951" cy="5348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FC985-AF27-4242-AEBD-A45D3B936A76}">
      <dsp:nvSpPr>
        <dsp:cNvPr id="0" name=""/>
        <dsp:cNvSpPr/>
      </dsp:nvSpPr>
      <dsp:spPr>
        <a:xfrm>
          <a:off x="178600" y="3573047"/>
          <a:ext cx="1942932" cy="105102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u="none" kern="1200" dirty="0" smtClean="0"/>
            <a:t>Zukunft der Vermittlervergütung?</a:t>
          </a:r>
          <a:endParaRPr lang="de-DE" sz="1600" kern="1200" dirty="0"/>
        </a:p>
      </dsp:txBody>
      <dsp:txXfrm>
        <a:off x="178600" y="3573047"/>
        <a:ext cx="1942932" cy="1051029"/>
      </dsp:txXfrm>
    </dsp:sp>
    <dsp:sp modelId="{21D10015-E4D9-4066-BF3A-97395AB74A59}">
      <dsp:nvSpPr>
        <dsp:cNvPr id="0" name=""/>
        <dsp:cNvSpPr/>
      </dsp:nvSpPr>
      <dsp:spPr>
        <a:xfrm rot="12043946">
          <a:off x="1039158" y="2648070"/>
          <a:ext cx="1733268" cy="5348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B0AF4-A2A1-4F75-B955-BD6B56578CBC}">
      <dsp:nvSpPr>
        <dsp:cNvPr id="0" name=""/>
        <dsp:cNvSpPr/>
      </dsp:nvSpPr>
      <dsp:spPr>
        <a:xfrm>
          <a:off x="0" y="2241813"/>
          <a:ext cx="2273061" cy="97404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u="none" kern="1200" dirty="0" smtClean="0"/>
            <a:t>Restrukturierungen  und Multikanalstrategien VU</a:t>
          </a:r>
          <a:endParaRPr lang="de-DE" sz="1600" kern="1200" dirty="0"/>
        </a:p>
      </dsp:txBody>
      <dsp:txXfrm>
        <a:off x="0" y="2241813"/>
        <a:ext cx="2273061" cy="974041"/>
      </dsp:txXfrm>
    </dsp:sp>
    <dsp:sp modelId="{FF6E1413-DA8B-462E-AAF7-30BA93E8159E}">
      <dsp:nvSpPr>
        <dsp:cNvPr id="0" name=""/>
        <dsp:cNvSpPr/>
      </dsp:nvSpPr>
      <dsp:spPr>
        <a:xfrm rot="13530106">
          <a:off x="912117" y="1573933"/>
          <a:ext cx="2251747" cy="5348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9B3C5-F4DC-470A-AB6A-20998153E929}">
      <dsp:nvSpPr>
        <dsp:cNvPr id="0" name=""/>
        <dsp:cNvSpPr/>
      </dsp:nvSpPr>
      <dsp:spPr>
        <a:xfrm>
          <a:off x="392920" y="786967"/>
          <a:ext cx="2084900" cy="1016503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u="none" kern="1200" dirty="0" smtClean="0"/>
            <a:t>Stärkere Regulierung + steigender  Administrations-aufwand </a:t>
          </a:r>
          <a:endParaRPr lang="de-DE" sz="1600" kern="1200" dirty="0"/>
        </a:p>
      </dsp:txBody>
      <dsp:txXfrm>
        <a:off x="392920" y="786967"/>
        <a:ext cx="2084900" cy="1016503"/>
      </dsp:txXfrm>
    </dsp:sp>
    <dsp:sp modelId="{297DDDD9-A71A-47DD-A534-3B3070873710}">
      <dsp:nvSpPr>
        <dsp:cNvPr id="0" name=""/>
        <dsp:cNvSpPr/>
      </dsp:nvSpPr>
      <dsp:spPr>
        <a:xfrm rot="16050605">
          <a:off x="2916994" y="1340972"/>
          <a:ext cx="1537910" cy="5348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50D84-4E50-4479-8807-90D0C25995E6}">
      <dsp:nvSpPr>
        <dsp:cNvPr id="0" name=""/>
        <dsp:cNvSpPr/>
      </dsp:nvSpPr>
      <dsp:spPr>
        <a:xfrm>
          <a:off x="2750374" y="286895"/>
          <a:ext cx="1953745" cy="1051029"/>
        </a:xfrm>
        <a:prstGeom prst="roundRect">
          <a:avLst>
            <a:gd name="adj" fmla="val 1000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u="none" kern="1200" dirty="0" smtClean="0"/>
            <a:t>Finanzkrise</a:t>
          </a:r>
          <a:r>
            <a:rPr lang="de-DE" sz="1400" b="1" u="none" kern="1200" dirty="0" smtClean="0"/>
            <a:t> + Vertrauenskrise</a:t>
          </a:r>
          <a:endParaRPr lang="de-DE" sz="1400" kern="1200" dirty="0"/>
        </a:p>
      </dsp:txBody>
      <dsp:txXfrm>
        <a:off x="2750374" y="286895"/>
        <a:ext cx="1953745" cy="1051029"/>
      </dsp:txXfrm>
    </dsp:sp>
    <dsp:sp modelId="{E0AB68FC-D08F-47BB-9CAE-11BA9ABCF956}">
      <dsp:nvSpPr>
        <dsp:cNvPr id="0" name=""/>
        <dsp:cNvSpPr/>
      </dsp:nvSpPr>
      <dsp:spPr>
        <a:xfrm rot="18549334">
          <a:off x="4306416" y="1466100"/>
          <a:ext cx="2123016" cy="5348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7E8FC-021B-457A-A911-348817F28012}">
      <dsp:nvSpPr>
        <dsp:cNvPr id="0" name=""/>
        <dsp:cNvSpPr/>
      </dsp:nvSpPr>
      <dsp:spPr>
        <a:xfrm>
          <a:off x="4893506" y="729341"/>
          <a:ext cx="2110992" cy="914879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u="none" kern="1200" dirty="0" smtClean="0"/>
            <a:t>Steigende Komplexität und höhere Anforderungen IT</a:t>
          </a:r>
          <a:endParaRPr lang="de-DE" sz="1500" kern="1200" dirty="0"/>
        </a:p>
      </dsp:txBody>
      <dsp:txXfrm>
        <a:off x="4893506" y="729341"/>
        <a:ext cx="2110992" cy="914879"/>
      </dsp:txXfrm>
    </dsp:sp>
    <dsp:sp modelId="{DF9BE583-A002-44A4-8270-5E218DF2D63A}">
      <dsp:nvSpPr>
        <dsp:cNvPr id="0" name=""/>
        <dsp:cNvSpPr/>
      </dsp:nvSpPr>
      <dsp:spPr>
        <a:xfrm rot="20075354">
          <a:off x="4969751" y="2595122"/>
          <a:ext cx="1843093" cy="5348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0B1F7-3FEE-463D-9AAD-BE98390CD633}">
      <dsp:nvSpPr>
        <dsp:cNvPr id="0" name=""/>
        <dsp:cNvSpPr/>
      </dsp:nvSpPr>
      <dsp:spPr>
        <a:xfrm>
          <a:off x="5679315" y="2001414"/>
          <a:ext cx="1812762" cy="918851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u="none" kern="1200" dirty="0" smtClean="0"/>
            <a:t>Mehraufwand  für Qualifizierung</a:t>
          </a:r>
          <a:endParaRPr lang="de-DE" sz="1500" kern="1200" dirty="0"/>
        </a:p>
      </dsp:txBody>
      <dsp:txXfrm>
        <a:off x="5679315" y="2001414"/>
        <a:ext cx="1812762" cy="918851"/>
      </dsp:txXfrm>
    </dsp:sp>
    <dsp:sp modelId="{1339E43D-6E0E-46BC-9604-41CC29B78268}">
      <dsp:nvSpPr>
        <dsp:cNvPr id="0" name=""/>
        <dsp:cNvSpPr/>
      </dsp:nvSpPr>
      <dsp:spPr>
        <a:xfrm rot="356585">
          <a:off x="4992915" y="3724569"/>
          <a:ext cx="1442020" cy="534898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18E968-A2E8-4697-B818-3CC4A3D0660D}">
      <dsp:nvSpPr>
        <dsp:cNvPr id="0" name=""/>
        <dsp:cNvSpPr/>
      </dsp:nvSpPr>
      <dsp:spPr>
        <a:xfrm>
          <a:off x="5607881" y="3409631"/>
          <a:ext cx="1666459" cy="1234980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500" b="1" kern="1200" dirty="0" smtClean="0"/>
            <a:t>Stagnierendes oder sinkendes Vorsorgegeschäft</a:t>
          </a:r>
          <a:endParaRPr lang="de-DE" sz="1500" b="1" kern="1200" dirty="0"/>
        </a:p>
      </dsp:txBody>
      <dsp:txXfrm>
        <a:off x="5607881" y="3409631"/>
        <a:ext cx="1666459" cy="1234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0.11875</cdr:x>
      <cdr:y>0.77518</cdr:y>
    </cdr:from>
    <cdr:to>
      <cdr:x>0.31875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42925" y="37623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0.09375</cdr:x>
      <cdr:y>0.77518</cdr:y>
    </cdr:from>
    <cdr:to>
      <cdr:x>0.29375</cdr:x>
      <cdr:y>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428625" y="36480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0.11667</cdr:x>
      <cdr:y>0.77518</cdr:y>
    </cdr:from>
    <cdr:to>
      <cdr:x>0.31667</cdr:x>
      <cdr:y>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533400" y="37052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0.10417</cdr:x>
      <cdr:y>0.8254</cdr:y>
    </cdr:from>
    <cdr:to>
      <cdr:x>0.30417</cdr:x>
      <cdr:y>1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766495" y="3714776"/>
          <a:ext cx="1471623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100" dirty="0"/>
            <a:t>Quelle: 4. AfW-Vermittlerbarometer 2011</a:t>
          </a:r>
        </a:p>
        <a:p xmlns:a="http://schemas.openxmlformats.org/drawingml/2006/main">
          <a:r>
            <a:rPr lang="de-DE" sz="1100" dirty="0"/>
            <a:t>Basis 542 Befragte, davon 83 % Makler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0.08484</cdr:x>
      <cdr:y>0.85608</cdr:y>
    </cdr:from>
    <cdr:to>
      <cdr:x>0.25812</cdr:x>
      <cdr:y>0.99852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47675" y="5495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100"/>
            <a:t>Quelle: BrunotteKonzept, eigene Befragung</a:t>
          </a:r>
        </a:p>
        <a:p xmlns:a="http://schemas.openxmlformats.org/drawingml/2006/main">
          <a:r>
            <a:rPr lang="de-DE" sz="1100"/>
            <a:t>Basis Angaben der Unternehmen</a:t>
          </a:r>
        </a:p>
      </cdr:txBody>
    </cdr:sp>
  </cdr:relSizeAnchor>
  <cdr:relSizeAnchor xmlns:cdr="http://schemas.openxmlformats.org/drawingml/2006/chartDrawing">
    <cdr:from>
      <cdr:x>0.02151</cdr:x>
      <cdr:y>0.05497</cdr:y>
    </cdr:from>
    <cdr:to>
      <cdr:x>0.28817</cdr:x>
      <cdr:y>0.22251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42876" y="300029"/>
          <a:ext cx="17716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0.06452</cdr:x>
      <cdr:y>0.02879</cdr:y>
    </cdr:from>
    <cdr:to>
      <cdr:x>0.20215</cdr:x>
      <cdr:y>0.13351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428628" y="157153"/>
          <a:ext cx="91440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2000" b="1" dirty="0" smtClean="0"/>
            <a:t>Die größten Provisionsanteile Leben 2010</a:t>
          </a:r>
          <a:endParaRPr lang="de-DE" sz="20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0.08484</cdr:x>
      <cdr:y>0.85608</cdr:y>
    </cdr:from>
    <cdr:to>
      <cdr:x>0.25812</cdr:x>
      <cdr:y>0.99852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47675" y="54959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0.04348</cdr:x>
      <cdr:y>0.84466</cdr:y>
    </cdr:from>
    <cdr:to>
      <cdr:x>0.21739</cdr:x>
      <cdr:y>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28600" y="53149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100"/>
            <a:t>Quelle: BrunotteKonzept; eigene Befragung</a:t>
          </a:r>
        </a:p>
        <a:p xmlns:a="http://schemas.openxmlformats.org/drawingml/2006/main">
          <a:r>
            <a:rPr lang="de-DE" sz="1100"/>
            <a:t>Basis Angaben der Unternehmen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0.00667</cdr:y>
    </cdr:from>
    <cdr:to>
      <cdr:x>0.29541</cdr:x>
      <cdr:y>0.15092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0" y="35719"/>
          <a:ext cx="1786754" cy="772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800" dirty="0"/>
        </a:p>
      </cdr:txBody>
    </cdr:sp>
  </cdr:relSizeAnchor>
  <cdr:relSizeAnchor xmlns:cdr="http://schemas.openxmlformats.org/drawingml/2006/chartDrawing">
    <cdr:from>
      <cdr:x>0.04992</cdr:x>
      <cdr:y>0.88364</cdr:y>
    </cdr:from>
    <cdr:to>
      <cdr:x>0.19516</cdr:x>
      <cdr:y>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314325" y="69437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0.04494</cdr:x>
      <cdr:y>0.89</cdr:y>
    </cdr:from>
    <cdr:to>
      <cdr:x>0.19904</cdr:x>
      <cdr:y>1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266700" y="5086349"/>
          <a:ext cx="914400" cy="628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100"/>
            <a:t>Quelle: BrunotteKonzept, eigene Befragung</a:t>
          </a:r>
        </a:p>
        <a:p xmlns:a="http://schemas.openxmlformats.org/drawingml/2006/main">
          <a:r>
            <a:rPr lang="de-DE" sz="1100"/>
            <a:t>Basis  Angaben der Unternehmen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0.01263</cdr:x>
      <cdr:y>0.0387</cdr:y>
    </cdr:from>
    <cdr:to>
      <cdr:x>0.25743</cdr:x>
      <cdr:y>0.1446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1439" y="194631"/>
          <a:ext cx="1385062" cy="532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0.03831</cdr:x>
      <cdr:y>0.12784</cdr:y>
    </cdr:from>
    <cdr:to>
      <cdr:x>0.98486</cdr:x>
      <cdr:y>0.93738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216752" y="642942"/>
          <a:ext cx="5355412" cy="40713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b="1" dirty="0"/>
        </a:p>
      </cdr:txBody>
    </cdr:sp>
  </cdr:relSizeAnchor>
  <cdr:relSizeAnchor xmlns:cdr="http://schemas.openxmlformats.org/drawingml/2006/chartDrawing">
    <cdr:from>
      <cdr:x>0.04341</cdr:x>
      <cdr:y>0.6377</cdr:y>
    </cdr:from>
    <cdr:to>
      <cdr:x>0.20367</cdr:x>
      <cdr:y>0.74605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247650" y="5381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0.00297</cdr:x>
      <cdr:y>0.92742</cdr:y>
    </cdr:from>
    <cdr:to>
      <cdr:x>0.99407</cdr:x>
      <cdr:y>1</cdr:y>
    </cdr:to>
    <cdr:sp macro="" textlink="">
      <cdr:nvSpPr>
        <cdr:cNvPr id="5" name="Textfeld 1"/>
        <cdr:cNvSpPr txBox="1"/>
      </cdr:nvSpPr>
      <cdr:spPr>
        <a:xfrm xmlns:a="http://schemas.openxmlformats.org/drawingml/2006/main">
          <a:off x="16804" y="4929222"/>
          <a:ext cx="5607495" cy="385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100" b="1" dirty="0"/>
            <a:t>Quelle: BrunotteKonzept, eigene Befragung Maklerpools und Verbünde im  Frühjahr </a:t>
          </a:r>
          <a:r>
            <a:rPr lang="de-DE" sz="1100" b="1" dirty="0" smtClean="0"/>
            <a:t>2011</a:t>
          </a:r>
          <a:endParaRPr lang="de-DE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0.11875</cdr:x>
      <cdr:y>0.77518</cdr:y>
    </cdr:from>
    <cdr:to>
      <cdr:x>0.31875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542925" y="37623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0.09375</cdr:x>
      <cdr:y>0.77518</cdr:y>
    </cdr:from>
    <cdr:to>
      <cdr:x>0.29375</cdr:x>
      <cdr:y>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428625" y="36480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0.11667</cdr:x>
      <cdr:y>0.77518</cdr:y>
    </cdr:from>
    <cdr:to>
      <cdr:x>0.31667</cdr:x>
      <cdr:y>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533400" y="370522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/>
        </a:p>
      </cdr:txBody>
    </cdr:sp>
  </cdr:relSizeAnchor>
  <cdr:relSizeAnchor xmlns:cdr="http://schemas.openxmlformats.org/drawingml/2006/chartDrawing">
    <cdr:from>
      <cdr:x>0.08824</cdr:x>
      <cdr:y>0.80732</cdr:y>
    </cdr:from>
    <cdr:to>
      <cdr:x>0.30417</cdr:x>
      <cdr:y>1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642943" y="3571899"/>
          <a:ext cx="1573446" cy="852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100" dirty="0"/>
            <a:t>Quelle: 4. AfW-Vermittlerbarometer 2011</a:t>
          </a:r>
        </a:p>
        <a:p xmlns:a="http://schemas.openxmlformats.org/drawingml/2006/main">
          <a:r>
            <a:rPr lang="de-DE" sz="1100" dirty="0"/>
            <a:t>Basis 542Befragte, davon 83 % Makler</a:t>
          </a:r>
        </a:p>
      </cdr:txBody>
    </cdr:sp>
  </cdr:relSizeAnchor>
  <cdr:relSizeAnchor xmlns:cdr="http://schemas.openxmlformats.org/drawingml/2006/chartDrawing">
    <cdr:from>
      <cdr:x>0.10417</cdr:x>
      <cdr:y>0.77829</cdr:y>
    </cdr:from>
    <cdr:to>
      <cdr:x>0.30417</cdr:x>
      <cdr:y>1</cdr:y>
    </cdr:to>
    <cdr:sp macro="" textlink="">
      <cdr:nvSpPr>
        <cdr:cNvPr id="6" name="Textfeld 1"/>
        <cdr:cNvSpPr txBox="1"/>
      </cdr:nvSpPr>
      <cdr:spPr>
        <a:xfrm xmlns:a="http://schemas.openxmlformats.org/drawingml/2006/main">
          <a:off x="476250" y="33528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0.22892</cdr:x>
      <cdr:y>0.03282</cdr:y>
    </cdr:from>
    <cdr:to>
      <cdr:x>0.38313</cdr:x>
      <cdr:y>0.30853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1357322" y="142876"/>
          <a:ext cx="914400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800" b="1" dirty="0" smtClean="0"/>
            <a:t>Gewinn je Vermittler</a:t>
          </a:r>
          <a:endParaRPr lang="de-DE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0.04895</cdr:x>
      <cdr:y>0.82514</cdr:y>
    </cdr:from>
    <cdr:to>
      <cdr:x>0.18322</cdr:x>
      <cdr:y>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333375" y="4333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0.03077</cdr:x>
      <cdr:y>0.87982</cdr:y>
    </cdr:from>
    <cdr:to>
      <cdr:x>0.97077</cdr:x>
      <cdr:y>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190499" y="3695700"/>
          <a:ext cx="5819775" cy="5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0.03108</cdr:x>
      <cdr:y>0.04348</cdr:y>
    </cdr:from>
    <cdr:to>
      <cdr:x>0.66346</cdr:x>
      <cdr:y>0.98551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230910" y="214315"/>
          <a:ext cx="4698312" cy="46434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400" b="1" dirty="0"/>
        </a:p>
      </cdr:txBody>
    </cdr:sp>
  </cdr:relSizeAnchor>
  <cdr:relSizeAnchor xmlns:cdr="http://schemas.openxmlformats.org/drawingml/2006/chartDrawing">
    <cdr:from>
      <cdr:x>0.03385</cdr:x>
      <cdr:y>0.20991</cdr:y>
    </cdr:from>
    <cdr:to>
      <cdr:x>0.18154</cdr:x>
      <cdr:y>0.28302</cdr:y>
    </cdr:to>
    <cdr:sp macro="" textlink="">
      <cdr:nvSpPr>
        <cdr:cNvPr id="9" name="Textfeld 8"/>
        <cdr:cNvSpPr txBox="1"/>
      </cdr:nvSpPr>
      <cdr:spPr>
        <a:xfrm xmlns:a="http://schemas.openxmlformats.org/drawingml/2006/main">
          <a:off x="209550" y="847725"/>
          <a:ext cx="9144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0.01077</cdr:x>
      <cdr:y>0.20991</cdr:y>
    </cdr:from>
    <cdr:to>
      <cdr:x>0.18462</cdr:x>
      <cdr:y>0.31132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66675" y="847725"/>
          <a:ext cx="10763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0.02962</cdr:x>
      <cdr:y>0.93943</cdr:y>
    </cdr:from>
    <cdr:to>
      <cdr:x>0.16502</cdr:x>
      <cdr:y>1</cdr:y>
    </cdr:to>
    <cdr:sp macro="" textlink="">
      <cdr:nvSpPr>
        <cdr:cNvPr id="11" name="Textfeld 10"/>
        <cdr:cNvSpPr txBox="1"/>
      </cdr:nvSpPr>
      <cdr:spPr>
        <a:xfrm xmlns:a="http://schemas.openxmlformats.org/drawingml/2006/main">
          <a:off x="200030" y="4357718"/>
          <a:ext cx="914387" cy="280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b="1" dirty="0"/>
        </a:p>
      </cdr:txBody>
    </cdr:sp>
  </cdr:relSizeAnchor>
  <cdr:relSizeAnchor xmlns:cdr="http://schemas.openxmlformats.org/drawingml/2006/chartDrawing">
    <cdr:from>
      <cdr:x>0</cdr:x>
      <cdr:y>0.0308</cdr:y>
    </cdr:from>
    <cdr:to>
      <cdr:x>0.18829</cdr:x>
      <cdr:y>0.25873</cdr:y>
    </cdr:to>
    <cdr:sp macro="" textlink="">
      <cdr:nvSpPr>
        <cdr:cNvPr id="12" name="Textfeld 11"/>
        <cdr:cNvSpPr txBox="1"/>
      </cdr:nvSpPr>
      <cdr:spPr>
        <a:xfrm xmlns:a="http://schemas.openxmlformats.org/drawingml/2006/main">
          <a:off x="0" y="142876"/>
          <a:ext cx="1271590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2000" b="1" dirty="0"/>
        </a:p>
      </cdr:txBody>
    </cdr:sp>
  </cdr:relSizeAnchor>
  <cdr:relSizeAnchor xmlns:cdr="http://schemas.openxmlformats.org/drawingml/2006/chartDrawing">
    <cdr:from>
      <cdr:x>0.24419</cdr:x>
      <cdr:y>0.16418</cdr:y>
    </cdr:from>
    <cdr:to>
      <cdr:x>0.7907</cdr:x>
      <cdr:y>0.35522</cdr:y>
    </cdr:to>
    <cdr:sp macro="" textlink="">
      <cdr:nvSpPr>
        <cdr:cNvPr id="17" name="Textfeld 16"/>
        <cdr:cNvSpPr txBox="1"/>
      </cdr:nvSpPr>
      <cdr:spPr>
        <a:xfrm xmlns:a="http://schemas.openxmlformats.org/drawingml/2006/main">
          <a:off x="1500198" y="785818"/>
          <a:ext cx="335758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0.19767</cdr:x>
      <cdr:y>0.04478</cdr:y>
    </cdr:from>
    <cdr:to>
      <cdr:x>0.84884</cdr:x>
      <cdr:y>0.9403</cdr:y>
    </cdr:to>
    <cdr:sp macro="" textlink="">
      <cdr:nvSpPr>
        <cdr:cNvPr id="20" name="Textfeld 19"/>
        <cdr:cNvSpPr txBox="1"/>
      </cdr:nvSpPr>
      <cdr:spPr>
        <a:xfrm xmlns:a="http://schemas.openxmlformats.org/drawingml/2006/main">
          <a:off x="1214446" y="214314"/>
          <a:ext cx="4000528" cy="4286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0.71698</cdr:x>
      <cdr:y>0.11429</cdr:y>
    </cdr:from>
    <cdr:to>
      <cdr:x>0.95283</cdr:x>
      <cdr:y>0.88571</cdr:y>
    </cdr:to>
    <cdr:sp macro="" textlink="">
      <cdr:nvSpPr>
        <cdr:cNvPr id="22" name="Textfeld 21"/>
        <cdr:cNvSpPr txBox="1"/>
      </cdr:nvSpPr>
      <cdr:spPr>
        <a:xfrm xmlns:a="http://schemas.openxmlformats.org/drawingml/2006/main">
          <a:off x="5429288" y="571504"/>
          <a:ext cx="1785950" cy="3857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0.67308</cdr:x>
      <cdr:y>0.05797</cdr:y>
    </cdr:from>
    <cdr:to>
      <cdr:x>1</cdr:x>
      <cdr:y>0.44928</cdr:y>
    </cdr:to>
    <cdr:sp macro="" textlink="">
      <cdr:nvSpPr>
        <cdr:cNvPr id="24" name="Textfeld 23"/>
        <cdr:cNvSpPr txBox="1"/>
      </cdr:nvSpPr>
      <cdr:spPr>
        <a:xfrm xmlns:a="http://schemas.openxmlformats.org/drawingml/2006/main">
          <a:off x="5000683" y="285747"/>
          <a:ext cx="2428869" cy="19288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800" b="1" dirty="0" smtClean="0">
              <a:solidFill>
                <a:schemeClr val="bg1"/>
              </a:solidFill>
            </a:rPr>
            <a:t>4. Befragung:</a:t>
          </a:r>
        </a:p>
        <a:p xmlns:a="http://schemas.openxmlformats.org/drawingml/2006/main">
          <a:r>
            <a:rPr lang="de-DE" sz="1800" b="1" dirty="0" smtClean="0">
              <a:solidFill>
                <a:schemeClr val="bg1"/>
              </a:solidFill>
            </a:rPr>
            <a:t>TN 2011 23 (vorläufig)</a:t>
          </a:r>
        </a:p>
        <a:p xmlns:a="http://schemas.openxmlformats.org/drawingml/2006/main">
          <a:r>
            <a:rPr lang="de-DE" sz="1800" b="1" dirty="0" smtClean="0">
              <a:solidFill>
                <a:schemeClr val="bg1"/>
              </a:solidFill>
            </a:rPr>
            <a:t>TN 2010 25</a:t>
          </a:r>
        </a:p>
        <a:p xmlns:a="http://schemas.openxmlformats.org/drawingml/2006/main">
          <a:r>
            <a:rPr lang="de-DE" sz="1800" b="1" dirty="0" smtClean="0">
              <a:solidFill>
                <a:schemeClr val="bg1"/>
              </a:solidFill>
            </a:rPr>
            <a:t>TN 2009 28 </a:t>
          </a:r>
        </a:p>
        <a:p xmlns:a="http://schemas.openxmlformats.org/drawingml/2006/main">
          <a:r>
            <a:rPr lang="de-DE" sz="1800" b="1" dirty="0" smtClean="0">
              <a:solidFill>
                <a:schemeClr val="bg1"/>
              </a:solidFill>
            </a:rPr>
            <a:t>TN 2008 22 </a:t>
          </a:r>
        </a:p>
        <a:p xmlns:a="http://schemas.openxmlformats.org/drawingml/2006/main">
          <a:endParaRPr lang="de-DE" sz="1800" b="1" dirty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endParaRPr lang="de-DE" sz="1800" b="1" dirty="0">
            <a:solidFill>
              <a:schemeClr val="accent6">
                <a:lumMod val="75000"/>
              </a:schemeClr>
            </a:solidFill>
          </a:endParaRPr>
        </a:p>
        <a:p xmlns:a="http://schemas.openxmlformats.org/drawingml/2006/main">
          <a:endParaRPr lang="de-DE" sz="1800" b="1" dirty="0">
            <a:solidFill>
              <a:schemeClr val="accent6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0.03846</cdr:x>
      <cdr:y>0.11594</cdr:y>
    </cdr:from>
    <cdr:to>
      <cdr:x>0.16154</cdr:x>
      <cdr:y>0.30145</cdr:y>
    </cdr:to>
    <cdr:sp macro="" textlink="">
      <cdr:nvSpPr>
        <cdr:cNvPr id="14" name="Textfeld 13"/>
        <cdr:cNvSpPr txBox="1"/>
      </cdr:nvSpPr>
      <cdr:spPr>
        <a:xfrm xmlns:a="http://schemas.openxmlformats.org/drawingml/2006/main">
          <a:off x="285752" y="571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0.79575</cdr:x>
      <cdr:y>0.81556</cdr:y>
    </cdr:to>
    <cdr:pic>
      <cdr:nvPicPr>
        <cdr:cNvPr id="1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5912091" cy="402007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0.04895</cdr:x>
      <cdr:y>0.82514</cdr:y>
    </cdr:from>
    <cdr:to>
      <cdr:x>0.18322</cdr:x>
      <cdr:y>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333375" y="4333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0.03077</cdr:x>
      <cdr:y>0.87982</cdr:y>
    </cdr:from>
    <cdr:to>
      <cdr:x>0.97077</cdr:x>
      <cdr:y>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190499" y="3695700"/>
          <a:ext cx="5819775" cy="5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</cdr:x>
      <cdr:y>0.02985</cdr:y>
    </cdr:from>
    <cdr:to>
      <cdr:x>0.23826</cdr:x>
      <cdr:y>0.34906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0" y="142876"/>
          <a:ext cx="1753144" cy="1527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2000" b="1" dirty="0" smtClean="0">
              <a:solidFill>
                <a:srgbClr val="E46C0A"/>
              </a:solidFill>
            </a:rPr>
            <a:t> </a:t>
          </a:r>
          <a:r>
            <a:rPr lang="de-DE" sz="2000" b="1" dirty="0" smtClean="0">
              <a:solidFill>
                <a:srgbClr val="FF9900"/>
              </a:solidFill>
            </a:rPr>
            <a:t>IT (Auszug)</a:t>
          </a:r>
        </a:p>
        <a:p xmlns:a="http://schemas.openxmlformats.org/drawingml/2006/main">
          <a:pPr>
            <a:buFont typeface="Arial" pitchFamily="34" charset="0"/>
            <a:buChar char="•"/>
          </a:pPr>
          <a:endParaRPr lang="de-DE" sz="2000" b="1" dirty="0"/>
        </a:p>
        <a:p xmlns:a="http://schemas.openxmlformats.org/drawingml/2006/main">
          <a:pPr>
            <a:lnSpc>
              <a:spcPct val="150000"/>
            </a:lnSpc>
            <a:buClr>
              <a:srgbClr val="FF9933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Angebotsdatenbank </a:t>
          </a:r>
          <a:r>
            <a:rPr lang="de-DE" sz="2000" b="1" dirty="0">
              <a:latin typeface="+mn-lt"/>
              <a:ea typeface="+mn-ea"/>
              <a:cs typeface="+mn-cs"/>
            </a:rPr>
            <a:t>Versicherungen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rgbClr val="FF9933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Vergleichsrechner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rgbClr val="FF9933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Beratungssoftware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rgbClr val="FF9933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Abwicklungsplattform </a:t>
          </a:r>
          <a:r>
            <a:rPr lang="de-DE" sz="2000" b="1" dirty="0">
              <a:latin typeface="+mn-lt"/>
              <a:ea typeface="+mn-ea"/>
              <a:cs typeface="+mn-cs"/>
            </a:rPr>
            <a:t>Kapitalanlagen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rgbClr val="FF9933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Beratungsdokumentation </a:t>
          </a:r>
          <a:r>
            <a:rPr lang="de-DE" sz="2000" b="1" dirty="0">
              <a:latin typeface="+mn-lt"/>
              <a:ea typeface="+mn-ea"/>
              <a:cs typeface="+mn-cs"/>
            </a:rPr>
            <a:t>Versicherung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rgbClr val="FF9933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Beratungsdokumentation </a:t>
          </a:r>
          <a:r>
            <a:rPr lang="de-DE" sz="2000" b="1" dirty="0">
              <a:latin typeface="+mn-lt"/>
              <a:ea typeface="+mn-ea"/>
              <a:cs typeface="+mn-cs"/>
            </a:rPr>
            <a:t>Kapitalanlagen 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rgbClr val="FF9933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Maklerverwaltungsprogramm</a:t>
          </a:r>
          <a:r>
            <a:rPr lang="de-DE" sz="2000" b="1" dirty="0" smtClean="0"/>
            <a:t> </a:t>
          </a:r>
          <a:endParaRPr lang="de-DE" sz="2000" b="1" dirty="0"/>
        </a:p>
      </cdr:txBody>
    </cdr:sp>
  </cdr:relSizeAnchor>
  <cdr:relSizeAnchor xmlns:cdr="http://schemas.openxmlformats.org/drawingml/2006/chartDrawing">
    <cdr:from>
      <cdr:x>0.03385</cdr:x>
      <cdr:y>0.20991</cdr:y>
    </cdr:from>
    <cdr:to>
      <cdr:x>0.18154</cdr:x>
      <cdr:y>0.28302</cdr:y>
    </cdr:to>
    <cdr:sp macro="" textlink="">
      <cdr:nvSpPr>
        <cdr:cNvPr id="9" name="Textfeld 8"/>
        <cdr:cNvSpPr txBox="1"/>
      </cdr:nvSpPr>
      <cdr:spPr>
        <a:xfrm xmlns:a="http://schemas.openxmlformats.org/drawingml/2006/main">
          <a:off x="209550" y="847725"/>
          <a:ext cx="9144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0.01077</cdr:x>
      <cdr:y>0.20991</cdr:y>
    </cdr:from>
    <cdr:to>
      <cdr:x>0.18462</cdr:x>
      <cdr:y>0.31132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66675" y="847725"/>
          <a:ext cx="10763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100" dirty="0" smtClean="0"/>
            <a:t>  </a:t>
          </a:r>
          <a:endParaRPr lang="de-DE" sz="1100" dirty="0"/>
        </a:p>
      </cdr:txBody>
    </cdr:sp>
  </cdr:relSizeAnchor>
  <cdr:relSizeAnchor xmlns:cdr="http://schemas.openxmlformats.org/drawingml/2006/chartDrawing">
    <cdr:from>
      <cdr:x>0</cdr:x>
      <cdr:y>0.0308</cdr:y>
    </cdr:from>
    <cdr:to>
      <cdr:x>0.18829</cdr:x>
      <cdr:y>0.25873</cdr:y>
    </cdr:to>
    <cdr:sp macro="" textlink="">
      <cdr:nvSpPr>
        <cdr:cNvPr id="12" name="Textfeld 11"/>
        <cdr:cNvSpPr txBox="1"/>
      </cdr:nvSpPr>
      <cdr:spPr>
        <a:xfrm xmlns:a="http://schemas.openxmlformats.org/drawingml/2006/main">
          <a:off x="0" y="142876"/>
          <a:ext cx="1271590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20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0.04895</cdr:x>
      <cdr:y>0.82514</cdr:y>
    </cdr:from>
    <cdr:to>
      <cdr:x>0.18322</cdr:x>
      <cdr:y>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333375" y="4333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0.03077</cdr:x>
      <cdr:y>0.87982</cdr:y>
    </cdr:from>
    <cdr:to>
      <cdr:x>0.97077</cdr:x>
      <cdr:y>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190499" y="3695700"/>
          <a:ext cx="5819775" cy="5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1.28423E-7</cdr:x>
      <cdr:y>0.02985</cdr:y>
    </cdr:from>
    <cdr:to>
      <cdr:x>0.22018</cdr:x>
      <cdr:y>0.31343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1" y="142872"/>
          <a:ext cx="1714512" cy="1357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2000" b="1" dirty="0" smtClean="0">
              <a:solidFill>
                <a:srgbClr val="FF9900"/>
              </a:solidFill>
              <a:latin typeface="+mn-lt"/>
              <a:ea typeface="+mn-ea"/>
              <a:cs typeface="+mn-cs"/>
            </a:rPr>
            <a:t>Verkauf und Marketing</a:t>
          </a:r>
          <a:r>
            <a:rPr lang="de-DE" sz="2000" b="1" dirty="0" smtClean="0">
              <a:solidFill>
                <a:srgbClr val="FF9900"/>
              </a:solidFill>
            </a:rPr>
            <a:t> (Auszug)</a:t>
          </a:r>
        </a:p>
        <a:p xmlns:a="http://schemas.openxmlformats.org/drawingml/2006/main">
          <a:pPr>
            <a:buFont typeface="Arial" pitchFamily="34" charset="0"/>
            <a:buChar char="•"/>
          </a:pPr>
          <a:endParaRPr lang="de-DE" sz="2000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ProduktResearch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Angebote und Ausschreibungen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Antragsservice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Gesprächsleitfäden</a:t>
          </a:r>
          <a:r>
            <a:rPr lang="de-DE" sz="2000" b="1" dirty="0" smtClean="0"/>
            <a:t> </a:t>
          </a:r>
          <a:endParaRPr lang="de-DE" sz="2000" b="1" dirty="0" smtClean="0">
            <a:latin typeface="+mn-lt"/>
            <a:ea typeface="+mn-ea"/>
            <a:cs typeface="+mn-cs"/>
          </a:endParaRP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/>
            <a:t> K</a:t>
          </a:r>
          <a:r>
            <a:rPr lang="de-DE" sz="2000" b="1" dirty="0" smtClean="0">
              <a:latin typeface="+mn-lt"/>
              <a:ea typeface="+mn-ea"/>
              <a:cs typeface="+mn-cs"/>
            </a:rPr>
            <a:t>ampagnenmanagement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Marketing on Demand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/>
            <a:t> Leads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Weiterbildung</a:t>
          </a:r>
          <a:r>
            <a:rPr lang="de-DE" sz="2000" b="1" dirty="0" smtClean="0"/>
            <a:t>  </a:t>
          </a:r>
        </a:p>
      </cdr:txBody>
    </cdr:sp>
  </cdr:relSizeAnchor>
  <cdr:relSizeAnchor xmlns:cdr="http://schemas.openxmlformats.org/drawingml/2006/chartDrawing">
    <cdr:from>
      <cdr:x>0.03385</cdr:x>
      <cdr:y>0.20991</cdr:y>
    </cdr:from>
    <cdr:to>
      <cdr:x>0.18154</cdr:x>
      <cdr:y>0.28302</cdr:y>
    </cdr:to>
    <cdr:sp macro="" textlink="">
      <cdr:nvSpPr>
        <cdr:cNvPr id="9" name="Textfeld 8"/>
        <cdr:cNvSpPr txBox="1"/>
      </cdr:nvSpPr>
      <cdr:spPr>
        <a:xfrm xmlns:a="http://schemas.openxmlformats.org/drawingml/2006/main">
          <a:off x="209550" y="847725"/>
          <a:ext cx="9144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0.01077</cdr:x>
      <cdr:y>0.20991</cdr:y>
    </cdr:from>
    <cdr:to>
      <cdr:x>0.18462</cdr:x>
      <cdr:y>0.31132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66675" y="847725"/>
          <a:ext cx="10763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</cdr:x>
      <cdr:y>0.0308</cdr:y>
    </cdr:from>
    <cdr:to>
      <cdr:x>0.18829</cdr:x>
      <cdr:y>0.25873</cdr:y>
    </cdr:to>
    <cdr:sp macro="" textlink="">
      <cdr:nvSpPr>
        <cdr:cNvPr id="12" name="Textfeld 11"/>
        <cdr:cNvSpPr txBox="1"/>
      </cdr:nvSpPr>
      <cdr:spPr>
        <a:xfrm xmlns:a="http://schemas.openxmlformats.org/drawingml/2006/main">
          <a:off x="0" y="142876"/>
          <a:ext cx="1271590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2000" b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0.04895</cdr:x>
      <cdr:y>0.82514</cdr:y>
    </cdr:from>
    <cdr:to>
      <cdr:x>0.18322</cdr:x>
      <cdr:y>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333375" y="4333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0.03077</cdr:x>
      <cdr:y>0.87982</cdr:y>
    </cdr:from>
    <cdr:to>
      <cdr:x>0.97077</cdr:x>
      <cdr:y>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190499" y="3695700"/>
          <a:ext cx="5819775" cy="5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1.28423E-7</cdr:x>
      <cdr:y>0.02985</cdr:y>
    </cdr:from>
    <cdr:to>
      <cdr:x>0.22018</cdr:x>
      <cdr:y>0.31343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1" y="142872"/>
          <a:ext cx="1714512" cy="1357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>
            <a:buFont typeface="Arial" pitchFamily="34" charset="0"/>
            <a:buChar char="•"/>
          </a:pPr>
          <a:endParaRPr lang="de-DE" sz="2000" b="1" dirty="0" smtClean="0"/>
        </a:p>
      </cdr:txBody>
    </cdr:sp>
  </cdr:relSizeAnchor>
  <cdr:relSizeAnchor xmlns:cdr="http://schemas.openxmlformats.org/drawingml/2006/chartDrawing">
    <cdr:from>
      <cdr:x>0.03385</cdr:x>
      <cdr:y>0.20991</cdr:y>
    </cdr:from>
    <cdr:to>
      <cdr:x>0.18154</cdr:x>
      <cdr:y>0.28302</cdr:y>
    </cdr:to>
    <cdr:sp macro="" textlink="">
      <cdr:nvSpPr>
        <cdr:cNvPr id="9" name="Textfeld 8"/>
        <cdr:cNvSpPr txBox="1"/>
      </cdr:nvSpPr>
      <cdr:spPr>
        <a:xfrm xmlns:a="http://schemas.openxmlformats.org/drawingml/2006/main">
          <a:off x="209550" y="847725"/>
          <a:ext cx="9144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0.01077</cdr:x>
      <cdr:y>0.20991</cdr:y>
    </cdr:from>
    <cdr:to>
      <cdr:x>0.18462</cdr:x>
      <cdr:y>0.31132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66675" y="847725"/>
          <a:ext cx="10763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</cdr:x>
      <cdr:y>0.0308</cdr:y>
    </cdr:from>
    <cdr:to>
      <cdr:x>0.18829</cdr:x>
      <cdr:y>0.25873</cdr:y>
    </cdr:to>
    <cdr:sp macro="" textlink="">
      <cdr:nvSpPr>
        <cdr:cNvPr id="12" name="Textfeld 11"/>
        <cdr:cNvSpPr txBox="1"/>
      </cdr:nvSpPr>
      <cdr:spPr>
        <a:xfrm xmlns:a="http://schemas.openxmlformats.org/drawingml/2006/main">
          <a:off x="0" y="142876"/>
          <a:ext cx="1271590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20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0.04895</cdr:x>
      <cdr:y>0.82514</cdr:y>
    </cdr:from>
    <cdr:to>
      <cdr:x>0.18322</cdr:x>
      <cdr:y>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333375" y="4333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0.03077</cdr:x>
      <cdr:y>0.87982</cdr:y>
    </cdr:from>
    <cdr:to>
      <cdr:x>0.97077</cdr:x>
      <cdr:y>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190499" y="3695700"/>
          <a:ext cx="5819775" cy="5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1.28423E-7</cdr:x>
      <cdr:y>0.02985</cdr:y>
    </cdr:from>
    <cdr:to>
      <cdr:x>0.22018</cdr:x>
      <cdr:y>0.31343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1" y="142872"/>
          <a:ext cx="1714512" cy="1357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>
            <a:buFont typeface="Arial" pitchFamily="34" charset="0"/>
            <a:buChar char="•"/>
          </a:pPr>
          <a:endParaRPr lang="de-DE" sz="2000" b="1" dirty="0" smtClean="0"/>
        </a:p>
      </cdr:txBody>
    </cdr:sp>
  </cdr:relSizeAnchor>
  <cdr:relSizeAnchor xmlns:cdr="http://schemas.openxmlformats.org/drawingml/2006/chartDrawing">
    <cdr:from>
      <cdr:x>0.03385</cdr:x>
      <cdr:y>0.20991</cdr:y>
    </cdr:from>
    <cdr:to>
      <cdr:x>0.18154</cdr:x>
      <cdr:y>0.28302</cdr:y>
    </cdr:to>
    <cdr:sp macro="" textlink="">
      <cdr:nvSpPr>
        <cdr:cNvPr id="9" name="Textfeld 8"/>
        <cdr:cNvSpPr txBox="1"/>
      </cdr:nvSpPr>
      <cdr:spPr>
        <a:xfrm xmlns:a="http://schemas.openxmlformats.org/drawingml/2006/main">
          <a:off x="209550" y="847725"/>
          <a:ext cx="9144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</cdr:x>
      <cdr:y>0.02786</cdr:y>
    </cdr:from>
    <cdr:to>
      <cdr:x>0.18226</cdr:x>
      <cdr:y>0.14726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0" y="133352"/>
          <a:ext cx="1419237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2000" b="1" dirty="0" smtClean="0">
              <a:solidFill>
                <a:srgbClr val="FF9933"/>
              </a:solidFill>
            </a:rPr>
            <a:t>Bestand  und Unternehmensführung (Auszug)</a:t>
          </a:r>
        </a:p>
        <a:p xmlns:a="http://schemas.openxmlformats.org/drawingml/2006/main">
          <a:endParaRPr lang="de-DE" sz="2000" b="1" dirty="0" smtClean="0"/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Bestandsverwaltung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Aktive </a:t>
          </a:r>
          <a:r>
            <a:rPr lang="de-DE" sz="2000" b="1" dirty="0">
              <a:latin typeface="+mn-lt"/>
              <a:ea typeface="+mn-ea"/>
              <a:cs typeface="+mn-cs"/>
            </a:rPr>
            <a:t>Kundenbetreuung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/>
            <a:t>Urlaubsservice für Makler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Buchhaltung</a:t>
          </a:r>
          <a:r>
            <a:rPr lang="de-DE" sz="2000" b="1" dirty="0">
              <a:latin typeface="+mn-lt"/>
              <a:ea typeface="+mn-ea"/>
              <a:cs typeface="+mn-cs"/>
            </a:rPr>
            <a:t>, Controlling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Unternehmensberatung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>
              <a:latin typeface="+mn-lt"/>
              <a:ea typeface="+mn-ea"/>
              <a:cs typeface="+mn-cs"/>
            </a:rPr>
            <a:t> Rechtsberatung</a:t>
          </a:r>
          <a:r>
            <a:rPr lang="de-DE" sz="2000" b="1" dirty="0" smtClean="0"/>
            <a:t> </a:t>
          </a:r>
        </a:p>
        <a:p xmlns:a="http://schemas.openxmlformats.org/drawingml/2006/main">
          <a:pPr>
            <a:buFont typeface="Arial" pitchFamily="34" charset="0"/>
            <a:buChar char="•"/>
          </a:pPr>
          <a:endParaRPr lang="de-DE" sz="2000" b="1" dirty="0"/>
        </a:p>
      </cdr:txBody>
    </cdr:sp>
  </cdr:relSizeAnchor>
  <cdr:relSizeAnchor xmlns:cdr="http://schemas.openxmlformats.org/drawingml/2006/chartDrawing">
    <cdr:from>
      <cdr:x>0</cdr:x>
      <cdr:y>0.0308</cdr:y>
    </cdr:from>
    <cdr:to>
      <cdr:x>0.18829</cdr:x>
      <cdr:y>0.25873</cdr:y>
    </cdr:to>
    <cdr:sp macro="" textlink="">
      <cdr:nvSpPr>
        <cdr:cNvPr id="12" name="Textfeld 11"/>
        <cdr:cNvSpPr txBox="1"/>
      </cdr:nvSpPr>
      <cdr:spPr>
        <a:xfrm xmlns:a="http://schemas.openxmlformats.org/drawingml/2006/main">
          <a:off x="0" y="142876"/>
          <a:ext cx="1271590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2000" b="1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0.04895</cdr:x>
      <cdr:y>0.82514</cdr:y>
    </cdr:from>
    <cdr:to>
      <cdr:x>0.18322</cdr:x>
      <cdr:y>1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333375" y="4333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0.03077</cdr:x>
      <cdr:y>0.87982</cdr:y>
    </cdr:from>
    <cdr:to>
      <cdr:x>0.97077</cdr:x>
      <cdr:y>1</cdr:y>
    </cdr:to>
    <cdr:sp macro="" textlink="">
      <cdr:nvSpPr>
        <cdr:cNvPr id="6" name="Textfeld 5"/>
        <cdr:cNvSpPr txBox="1"/>
      </cdr:nvSpPr>
      <cdr:spPr>
        <a:xfrm xmlns:a="http://schemas.openxmlformats.org/drawingml/2006/main">
          <a:off x="190499" y="3695700"/>
          <a:ext cx="5819775" cy="50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</cdr:x>
      <cdr:y>0.02985</cdr:y>
    </cdr:from>
    <cdr:to>
      <cdr:x>0.23826</cdr:x>
      <cdr:y>0.34906</cdr:y>
    </cdr:to>
    <cdr:sp macro="" textlink="">
      <cdr:nvSpPr>
        <cdr:cNvPr id="8" name="Textfeld 7"/>
        <cdr:cNvSpPr txBox="1"/>
      </cdr:nvSpPr>
      <cdr:spPr>
        <a:xfrm xmlns:a="http://schemas.openxmlformats.org/drawingml/2006/main">
          <a:off x="0" y="142876"/>
          <a:ext cx="1753144" cy="1527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/>
            <a:t>  Die Zahl der Vertriebspartner stieg im Vorjahresvergleich nochmals. </a:t>
          </a:r>
        </a:p>
        <a:p xmlns:a="http://schemas.openxmlformats.org/drawingml/2006/main">
          <a:pPr>
            <a:buClr>
              <a:schemeClr val="accent6"/>
            </a:buClr>
            <a:buFont typeface="Wingdings" pitchFamily="2" charset="2"/>
            <a:buChar char="Ø"/>
          </a:pPr>
          <a:endParaRPr lang="de-DE" sz="2000" b="1" dirty="0" smtClean="0"/>
        </a:p>
        <a:p xmlns:a="http://schemas.openxmlformats.org/drawingml/2006/main">
          <a:pPr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/>
            <a:t>  Nicht alle Unternehmen differenzieren zwischen angeschlossenen </a:t>
          </a:r>
        </a:p>
        <a:p xmlns:a="http://schemas.openxmlformats.org/drawingml/2006/main">
          <a:pPr>
            <a:buClr>
              <a:schemeClr val="accent6"/>
            </a:buClr>
          </a:pPr>
          <a:r>
            <a:rPr lang="de-DE" sz="2000" b="1" dirty="0" smtClean="0"/>
            <a:t>      Unternehmen und Vermittlern; wir veröffentlichen Vermittlerzahlen.</a:t>
          </a:r>
        </a:p>
        <a:p xmlns:a="http://schemas.openxmlformats.org/drawingml/2006/main">
          <a:pPr>
            <a:buClr>
              <a:schemeClr val="accent6"/>
            </a:buClr>
          </a:pPr>
          <a:endParaRPr lang="de-DE" sz="2000" b="1" dirty="0" smtClean="0"/>
        </a:p>
        <a:p xmlns:a="http://schemas.openxmlformats.org/drawingml/2006/main">
          <a:pPr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 smtClean="0"/>
            <a:t>  Verbünde haben meist deutlich weniger Partner als Pools. Wenn </a:t>
          </a:r>
        </a:p>
        <a:p xmlns:a="http://schemas.openxmlformats.org/drawingml/2006/main">
          <a:pPr>
            <a:buClr>
              <a:schemeClr val="accent6"/>
            </a:buClr>
          </a:pPr>
          <a:r>
            <a:rPr lang="de-DE" sz="2000" b="1" dirty="0"/>
            <a:t> </a:t>
          </a:r>
          <a:r>
            <a:rPr lang="de-DE" sz="2000" b="1" dirty="0" smtClean="0"/>
            <a:t>     VEMA als Verbund 6.500 Vermittler ausweist, stammen diese aus </a:t>
          </a:r>
        </a:p>
        <a:p xmlns:a="http://schemas.openxmlformats.org/drawingml/2006/main">
          <a:pPr>
            <a:buClr>
              <a:schemeClr val="accent6"/>
            </a:buClr>
          </a:pPr>
          <a:r>
            <a:rPr lang="de-DE" sz="2000" b="1" dirty="0"/>
            <a:t> </a:t>
          </a:r>
          <a:r>
            <a:rPr lang="de-DE" sz="2000" b="1" dirty="0" smtClean="0"/>
            <a:t>     828 Unternehmen. Die Partner-Firmen der meisten Pools haben </a:t>
          </a:r>
        </a:p>
        <a:p xmlns:a="http://schemas.openxmlformats.org/drawingml/2006/main">
          <a:pPr>
            <a:buClr>
              <a:schemeClr val="accent6"/>
            </a:buClr>
          </a:pPr>
          <a:r>
            <a:rPr lang="de-DE" sz="2000" b="1" dirty="0"/>
            <a:t> </a:t>
          </a:r>
          <a:r>
            <a:rPr lang="de-DE" sz="2000" b="1" dirty="0" smtClean="0"/>
            <a:t>     deutlich weniger Vermittler.</a:t>
          </a:r>
        </a:p>
        <a:p xmlns:a="http://schemas.openxmlformats.org/drawingml/2006/main">
          <a:pPr>
            <a:buClr>
              <a:schemeClr val="accent6"/>
            </a:buClr>
          </a:pPr>
          <a:endParaRPr lang="de-DE" sz="2000" b="1" dirty="0" smtClean="0"/>
        </a:p>
        <a:p xmlns:a="http://schemas.openxmlformats.org/drawingml/2006/main">
          <a:pPr>
            <a:lnSpc>
              <a:spcPct val="150000"/>
            </a:lnSpc>
            <a:buClr>
              <a:schemeClr val="accent6"/>
            </a:buClr>
            <a:buFont typeface="Wingdings" pitchFamily="2" charset="2"/>
            <a:buChar char="Ø"/>
          </a:pPr>
          <a:r>
            <a:rPr lang="de-DE" sz="2000" b="1" dirty="0"/>
            <a:t> </a:t>
          </a:r>
          <a:r>
            <a:rPr lang="de-DE" sz="2000" b="1" dirty="0" smtClean="0"/>
            <a:t> Nicht beteiligt im Jahr 2011: Fonds Finanz</a:t>
          </a:r>
        </a:p>
        <a:p xmlns:a="http://schemas.openxmlformats.org/drawingml/2006/main">
          <a:endParaRPr lang="de-DE" sz="2000" b="1" dirty="0" smtClean="0"/>
        </a:p>
        <a:p xmlns:a="http://schemas.openxmlformats.org/drawingml/2006/main">
          <a:endParaRPr lang="de-DE" sz="2000" b="1" dirty="0"/>
        </a:p>
      </cdr:txBody>
    </cdr:sp>
  </cdr:relSizeAnchor>
  <cdr:relSizeAnchor xmlns:cdr="http://schemas.openxmlformats.org/drawingml/2006/chartDrawing">
    <cdr:from>
      <cdr:x>0.03385</cdr:x>
      <cdr:y>0.20991</cdr:y>
    </cdr:from>
    <cdr:to>
      <cdr:x>0.18154</cdr:x>
      <cdr:y>0.28302</cdr:y>
    </cdr:to>
    <cdr:sp macro="" textlink="">
      <cdr:nvSpPr>
        <cdr:cNvPr id="9" name="Textfeld 8"/>
        <cdr:cNvSpPr txBox="1"/>
      </cdr:nvSpPr>
      <cdr:spPr>
        <a:xfrm xmlns:a="http://schemas.openxmlformats.org/drawingml/2006/main">
          <a:off x="209550" y="847725"/>
          <a:ext cx="914400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0.01077</cdr:x>
      <cdr:y>0.20991</cdr:y>
    </cdr:from>
    <cdr:to>
      <cdr:x>0.18462</cdr:x>
      <cdr:y>0.31132</cdr:y>
    </cdr:to>
    <cdr:sp macro="" textlink="">
      <cdr:nvSpPr>
        <cdr:cNvPr id="10" name="Textfeld 9"/>
        <cdr:cNvSpPr txBox="1"/>
      </cdr:nvSpPr>
      <cdr:spPr>
        <a:xfrm xmlns:a="http://schemas.openxmlformats.org/drawingml/2006/main">
          <a:off x="66675" y="847725"/>
          <a:ext cx="1076325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</cdr:x>
      <cdr:y>0.0308</cdr:y>
    </cdr:from>
    <cdr:to>
      <cdr:x>0.18829</cdr:x>
      <cdr:y>0.25873</cdr:y>
    </cdr:to>
    <cdr:sp macro="" textlink="">
      <cdr:nvSpPr>
        <cdr:cNvPr id="12" name="Textfeld 11"/>
        <cdr:cNvSpPr txBox="1"/>
      </cdr:nvSpPr>
      <cdr:spPr>
        <a:xfrm xmlns:a="http://schemas.openxmlformats.org/drawingml/2006/main">
          <a:off x="0" y="142876"/>
          <a:ext cx="1271590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de-DE" sz="2000" b="1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0.08722</cdr:x>
      <cdr:y>0.84416</cdr:y>
    </cdr:from>
    <cdr:to>
      <cdr:x>0.28195</cdr:x>
      <cdr:y>1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409575" y="5400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de-DE" sz="1100"/>
            <a:t>Quelle: eigene Erhebung, Basis Antworten der Unternehmen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973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487988" y="0"/>
            <a:ext cx="419735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fld id="{F9C93F88-5A7E-4F01-AF62-BFDB851B8A67}" type="datetimeFigureOut">
              <a:rPr lang="de-DE"/>
              <a:pPr>
                <a:defRPr/>
              </a:pPr>
              <a:t>01.11.2011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1973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487988" y="6513513"/>
            <a:ext cx="419735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</a:defRPr>
            </a:lvl1pPr>
          </a:lstStyle>
          <a:p>
            <a:pPr>
              <a:defRPr/>
            </a:pPr>
            <a:fld id="{71E5F472-E66C-4024-8EAE-52C964A59FA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97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87988" y="0"/>
            <a:ext cx="4197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6D865575-A031-4257-BFAF-09BDE44628CD}" type="datetimeFigureOut">
              <a:rPr lang="de-DE"/>
              <a:pPr>
                <a:defRPr/>
              </a:pPr>
              <a:t>01.11.2011</a:t>
            </a:fld>
            <a:endParaRPr lang="de-DE" dirty="0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896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8375" y="3257550"/>
            <a:ext cx="77501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197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87988" y="6513513"/>
            <a:ext cx="4197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A52014BA-B0C4-493A-90CA-C3CF89602BE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0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b="1" u="none" dirty="0" smtClean="0"/>
              <a:t>Pro und Contra ausgewählter </a:t>
            </a:r>
            <a:r>
              <a:rPr lang="de-DE" sz="1200" b="1" u="none" dirty="0" err="1" smtClean="0"/>
              <a:t>Eignerstrukturen</a:t>
            </a:r>
            <a:r>
              <a:rPr lang="de-DE" sz="1200" b="1" u="none" dirty="0" smtClean="0"/>
              <a:t> </a:t>
            </a:r>
          </a:p>
          <a:p>
            <a:r>
              <a:rPr lang="de-DE" sz="1200" b="1" u="none" dirty="0" smtClean="0"/>
              <a:t>aus Maklersicht</a:t>
            </a:r>
          </a:p>
          <a:p>
            <a:endParaRPr lang="de-DE" sz="1200" b="1" u="none" dirty="0" smtClean="0"/>
          </a:p>
          <a:p>
            <a:pPr rtl="0" eaLnBrk="1" fontAlgn="t" latinLnBrk="0" hangingPunct="1"/>
            <a:endParaRPr lang="de-DE" sz="1200" b="1" i="0" u="none" strike="noStrike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rtl="0" eaLnBrk="1" fontAlgn="t" latinLnBrk="0" hangingPunct="1"/>
            <a:endParaRPr lang="de-DE" sz="1200" b="1" i="0" u="none" strike="noStrike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rtl="0" eaLnBrk="1" fontAlgn="t" latinLnBrk="0" hangingPunct="1"/>
            <a:endParaRPr lang="de-DE" sz="1200" b="1" i="0" u="none" strike="noStrike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Hinweis: Schwerpunkt LV/Altersvorsorge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Hinweis: Schwerpunkt LV/Altersvorsorge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Hinweis: Schwerpunkt LV/Altersvorsorge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Hinweis: Schwerpunkt LV/Altersvorsorge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Hinweis: Schwerpunkt LV/Altersvorsorge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2014BA-B0C4-493A-90CA-C3CF89602BEF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u="none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576263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u="none" dirty="0">
              <a:solidFill>
                <a:srgbClr val="EAEAEA"/>
              </a:solidFill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0" y="0"/>
            <a:ext cx="900113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u="none" dirty="0">
              <a:solidFill>
                <a:srgbClr val="EAEAEA"/>
              </a:solidFill>
            </a:endParaRPr>
          </a:p>
        </p:txBody>
      </p:sp>
      <p:pic>
        <p:nvPicPr>
          <p:cNvPr id="5" name="Grafik 4" descr="Brunotte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187325"/>
            <a:ext cx="1857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57224" y="6245225"/>
            <a:ext cx="7358114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pPr algn="l"/>
            <a:r>
              <a:rPr lang="de-DE" smtClean="0"/>
              <a:t>©BrunotteKonzept, Berliner Arbeitskreis Maklerprozesse 20./21. Juni 2011</a:t>
            </a:r>
            <a:endParaRPr lang="de-DE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5D6B9CE1-2A51-4079-A384-808CFB6C9C7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>
            <a:lumMod val="95000"/>
          </a:prst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transparentepools.de/" TargetMode="Externa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ixelio.de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5"/>
          <p:cNvSpPr txBox="1">
            <a:spLocks/>
          </p:cNvSpPr>
          <p:nvPr/>
        </p:nvSpPr>
        <p:spPr bwMode="auto">
          <a:xfrm>
            <a:off x="1500166" y="1500174"/>
            <a:ext cx="7429552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800" b="1" u="none" dirty="0" smtClean="0"/>
              <a:t>Studie Maklerpools und Verbünde 2011</a:t>
            </a:r>
          </a:p>
          <a:p>
            <a:pPr>
              <a:defRPr/>
            </a:pPr>
            <a:r>
              <a:rPr lang="de-DE" sz="2800" b="1" u="none" dirty="0" smtClean="0"/>
              <a:t>Erste Ergebnisse</a:t>
            </a:r>
          </a:p>
          <a:p>
            <a:pPr>
              <a:defRPr/>
            </a:pPr>
            <a:endParaRPr lang="de-DE" sz="2800" b="1" u="none" dirty="0" smtClean="0"/>
          </a:p>
          <a:p>
            <a:r>
              <a:rPr lang="de-DE" sz="2400" b="1" u="none" dirty="0" smtClean="0"/>
              <a:t>Ein aktueller Marktüberblick</a:t>
            </a:r>
          </a:p>
          <a:p>
            <a:endParaRPr lang="de-DE" sz="2000" b="1" u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3" name="Grafik 7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643050"/>
            <a:ext cx="360362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5"/>
          <p:cNvSpPr txBox="1">
            <a:spLocks/>
          </p:cNvSpPr>
          <p:nvPr/>
        </p:nvSpPr>
        <p:spPr bwMode="auto">
          <a:xfrm>
            <a:off x="1571604" y="4572008"/>
            <a:ext cx="6456384" cy="9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b="1" u="none" dirty="0" smtClean="0">
                <a:solidFill>
                  <a:srgbClr val="E46C0A"/>
                </a:solidFill>
              </a:rPr>
              <a:t>BrunotteKonzept . Marketing.Kommunikation.</a:t>
            </a:r>
            <a:endParaRPr lang="de-DE" b="1" u="none" dirty="0">
              <a:solidFill>
                <a:srgbClr val="E46C0A"/>
              </a:solidFill>
            </a:endParaRPr>
          </a:p>
          <a:p>
            <a:pPr algn="ctr">
              <a:lnSpc>
                <a:spcPts val="2300"/>
              </a:lnSpc>
            </a:pPr>
            <a:r>
              <a:rPr lang="de-DE" sz="1400" b="1" u="none" dirty="0" smtClean="0"/>
              <a:t>www.brunottekonzept.de  Sabine Brunotte </a:t>
            </a:r>
          </a:p>
          <a:p>
            <a:pPr algn="ctr">
              <a:lnSpc>
                <a:spcPts val="2300"/>
              </a:lnSpc>
            </a:pPr>
            <a:r>
              <a:rPr lang="de-DE" sz="1400" b="1" u="none" dirty="0" smtClean="0"/>
              <a:t>Poppenbütteler Weg 214, 22399 Hamburg  040 3558 7947</a:t>
            </a:r>
            <a:endParaRPr lang="de-DE" sz="1400" b="1" u="none" dirty="0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 flipH="1" flipV="1">
            <a:off x="1962150" y="348773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sz="3600" b="1" u="none" dirty="0">
              <a:solidFill>
                <a:srgbClr val="E46C0A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b="1" u="non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78579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Geschäftsmodelle</a:t>
            </a:r>
            <a:endParaRPr lang="de-DE" sz="2400" b="1" u="none" dirty="0"/>
          </a:p>
        </p:txBody>
      </p:sp>
      <p:sp>
        <p:nvSpPr>
          <p:cNvPr id="14" name="Textfeld 13"/>
          <p:cNvSpPr txBox="1"/>
          <p:nvPr/>
        </p:nvSpPr>
        <p:spPr>
          <a:xfrm>
            <a:off x="1142976" y="1428736"/>
            <a:ext cx="7500990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000" b="1" u="none" dirty="0" smtClean="0">
                <a:solidFill>
                  <a:srgbClr val="E46C0A"/>
                </a:solidFill>
              </a:rPr>
              <a:t>Ein neuer Trend: Servicedienstleister</a:t>
            </a:r>
          </a:p>
          <a:p>
            <a:pPr marL="342900" indent="-342900"/>
            <a:endParaRPr lang="de-DE" sz="2000" b="1" u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b="1" u="none" dirty="0" smtClean="0"/>
              <a:t>Nach dem Vorbild von Sesame (Großbritannien) entstehen reine Servicedienstleister, die Makler in der Akquisition und Administration unterstützen (z.B. </a:t>
            </a:r>
            <a:r>
              <a:rPr lang="de-DE" b="1" u="none" dirty="0" smtClean="0">
                <a:solidFill>
                  <a:srgbClr val="E46C0A"/>
                </a:solidFill>
              </a:rPr>
              <a:t>Liberty Hill</a:t>
            </a:r>
            <a:r>
              <a:rPr lang="de-DE" b="1" u="none" dirty="0" smtClean="0"/>
              <a:t>). </a:t>
            </a:r>
          </a:p>
          <a:p>
            <a:pPr marL="342900" indent="-342900">
              <a:buFont typeface="Arial" pitchFamily="34" charset="0"/>
              <a:buChar char="•"/>
            </a:pPr>
            <a:endParaRPr lang="de-DE" b="1" u="non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b="1" u="none" dirty="0" smtClean="0"/>
              <a:t>Ihr Geschäftsmodell ähnelt dem der Verbünde, ist aber nicht genossenschaftlich sondern rein ertragsorientiert ausgerichtet.</a:t>
            </a:r>
          </a:p>
          <a:p>
            <a:pPr marL="342900" indent="-342900">
              <a:buFont typeface="Arial" pitchFamily="34" charset="0"/>
              <a:buChar char="•"/>
            </a:pPr>
            <a:endParaRPr lang="de-DE" b="1" u="non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b="1" u="none" dirty="0" smtClean="0"/>
              <a:t>Sie verzichten auf Zulassung als Makler, nehmen kein Pooling vor und erhalten keine Vergütung von Produktgebern.</a:t>
            </a:r>
          </a:p>
          <a:p>
            <a:pPr marL="342900" indent="-342900">
              <a:buFont typeface="Arial" pitchFamily="34" charset="0"/>
              <a:buChar char="•"/>
            </a:pPr>
            <a:endParaRPr lang="de-DE" b="1" u="none" dirty="0" smtClean="0"/>
          </a:p>
          <a:p>
            <a:pPr marL="342900" indent="-342900">
              <a:buFont typeface="Arial" pitchFamily="34" charset="0"/>
              <a:buChar char="•"/>
            </a:pPr>
            <a:endParaRPr lang="de-DE" b="1" u="none" dirty="0" smtClean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785794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Ausrichtung – kein Pool wie der andere</a:t>
            </a:r>
            <a:endParaRPr lang="de-DE" sz="2400" b="1" u="none" dirty="0"/>
          </a:p>
        </p:txBody>
      </p:sp>
      <p:sp>
        <p:nvSpPr>
          <p:cNvPr id="14" name="Textfeld 13"/>
          <p:cNvSpPr txBox="1"/>
          <p:nvPr/>
        </p:nvSpPr>
        <p:spPr>
          <a:xfrm>
            <a:off x="1071538" y="1428736"/>
            <a:ext cx="7929618" cy="4647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000" b="1" u="none" dirty="0" smtClean="0">
                <a:solidFill>
                  <a:srgbClr val="E46C0A"/>
                </a:solidFill>
              </a:rPr>
              <a:t>Fullservice- Anbieter</a:t>
            </a:r>
            <a:r>
              <a:rPr lang="de-DE" sz="2400" u="none" dirty="0" smtClean="0">
                <a:solidFill>
                  <a:srgbClr val="E46C0A"/>
                </a:solidFill>
              </a:rPr>
              <a:t>:</a:t>
            </a:r>
            <a:r>
              <a:rPr lang="de-DE" sz="2400" u="none" dirty="0" smtClean="0"/>
              <a:t> </a:t>
            </a:r>
            <a:r>
              <a:rPr lang="de-DE" sz="2000" b="1" u="none" dirty="0" smtClean="0"/>
              <a:t>breite Produkt- und Servicepalette, </a:t>
            </a:r>
          </a:p>
          <a:p>
            <a:pPr marL="342900" indent="-342900"/>
            <a:r>
              <a:rPr lang="de-DE" sz="2000" b="1" u="none" dirty="0" smtClean="0"/>
              <a:t>viele Vertriebspartner, volumenorientiert, wachstumsgetrieben </a:t>
            </a:r>
          </a:p>
          <a:p>
            <a:pPr marL="342900" indent="-342900"/>
            <a:r>
              <a:rPr lang="de-DE" sz="2000" b="1" u="none" dirty="0" smtClean="0"/>
              <a:t>(z.B. </a:t>
            </a:r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BCA, Jung, DMS &amp; Cie., Fonds Finanz</a:t>
            </a:r>
            <a:r>
              <a:rPr lang="de-DE" sz="2000" b="1" u="none" dirty="0" smtClean="0"/>
              <a:t>)</a:t>
            </a:r>
          </a:p>
          <a:p>
            <a:pPr marL="342900" indent="-342900"/>
            <a:endParaRPr lang="de-DE" sz="2000" u="none" dirty="0" smtClean="0"/>
          </a:p>
          <a:p>
            <a:pPr marL="342900" indent="-342900"/>
            <a:r>
              <a:rPr lang="de-DE" sz="2000" b="1" u="none" dirty="0" smtClean="0">
                <a:solidFill>
                  <a:srgbClr val="E46C0A"/>
                </a:solidFill>
              </a:rPr>
              <a:t>Spezialisten:</a:t>
            </a:r>
            <a:r>
              <a:rPr lang="de-DE" sz="2400" u="none" dirty="0" smtClean="0"/>
              <a:t> </a:t>
            </a:r>
            <a:r>
              <a:rPr lang="de-DE" sz="2000" b="1" u="none" dirty="0" smtClean="0"/>
              <a:t>Konzentration auf Produktsegmente oder besondere </a:t>
            </a:r>
          </a:p>
          <a:p>
            <a:pPr marL="342900" indent="-342900"/>
            <a:r>
              <a:rPr lang="de-DE" sz="2000" b="1" u="none" dirty="0" smtClean="0"/>
              <a:t>Serviceleistungen, höhere Individualität, ausgewählte Vermittler, häufig </a:t>
            </a:r>
          </a:p>
          <a:p>
            <a:pPr marL="342900" indent="-342900"/>
            <a:r>
              <a:rPr lang="de-DE" sz="2000" b="1" u="none" dirty="0" smtClean="0"/>
              <a:t>inhabergeführt (z.B. </a:t>
            </a:r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VFV - der Sachpool, Midema, blau direkt</a:t>
            </a:r>
            <a:r>
              <a:rPr lang="de-DE" sz="2000" b="1" u="none" dirty="0" smtClean="0"/>
              <a:t>)</a:t>
            </a:r>
          </a:p>
          <a:p>
            <a:pPr marL="342900" indent="-342900"/>
            <a:endParaRPr lang="de-DE" sz="2000" u="none" dirty="0" smtClean="0"/>
          </a:p>
          <a:p>
            <a:pPr marL="342900" indent="-342900"/>
            <a:r>
              <a:rPr lang="de-DE" sz="2000" b="1" u="none" dirty="0" smtClean="0">
                <a:solidFill>
                  <a:srgbClr val="E46C0A"/>
                </a:solidFill>
              </a:rPr>
              <a:t>Servicedienstleister:</a:t>
            </a:r>
            <a:r>
              <a:rPr lang="de-DE" sz="2400" b="1" u="none" dirty="0" smtClean="0"/>
              <a:t> </a:t>
            </a:r>
            <a:r>
              <a:rPr lang="de-DE" sz="2000" b="1" u="none" dirty="0" smtClean="0"/>
              <a:t>Tools und Services rund um den Vertrieb von </a:t>
            </a:r>
          </a:p>
          <a:p>
            <a:pPr marL="342900" indent="-342900"/>
            <a:r>
              <a:rPr lang="de-DE" sz="2000" b="1" u="none" dirty="0" smtClean="0"/>
              <a:t>Versicherungen und Finanzdienstleistungen, ergänzt um Vertrieb und </a:t>
            </a:r>
          </a:p>
          <a:p>
            <a:pPr marL="342900" indent="-342900"/>
            <a:r>
              <a:rPr lang="de-DE" sz="2000" b="1" u="none" dirty="0" smtClean="0"/>
              <a:t>Beratung (z.B. </a:t>
            </a:r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VFVG, Innofinance</a:t>
            </a:r>
            <a:r>
              <a:rPr lang="de-DE" sz="2000" b="1" u="none" dirty="0" smtClean="0"/>
              <a:t>)</a:t>
            </a:r>
          </a:p>
          <a:p>
            <a:pPr marL="342900" indent="-342900"/>
            <a:endParaRPr lang="de-DE" sz="2000" b="1" u="none" dirty="0" smtClean="0"/>
          </a:p>
          <a:p>
            <a:pPr marL="342900" indent="-342900"/>
            <a:r>
              <a:rPr lang="de-DE" sz="2000" b="1" u="none" dirty="0" smtClean="0">
                <a:solidFill>
                  <a:srgbClr val="E46C0A"/>
                </a:solidFill>
              </a:rPr>
              <a:t>Haftungsdächer:</a:t>
            </a:r>
            <a:r>
              <a:rPr lang="de-DE" sz="2400" b="1" u="none" dirty="0" smtClean="0"/>
              <a:t> </a:t>
            </a:r>
            <a:r>
              <a:rPr lang="de-DE" sz="2000" b="1" u="none" dirty="0" smtClean="0"/>
              <a:t>Ein eigenes Haftungsdach nach § 32 KWG bieten nur </a:t>
            </a:r>
          </a:p>
          <a:p>
            <a:pPr marL="342900" indent="-342900"/>
            <a:r>
              <a:rPr lang="de-DE" sz="2000" b="1" u="none" dirty="0" smtClean="0"/>
              <a:t>wenige Pools (z.B. </a:t>
            </a:r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BCA, Jung, DMS &amp; Cie., FiNet, Fondskonzept, netfonds</a:t>
            </a:r>
            <a:r>
              <a:rPr lang="de-DE" sz="2000" b="1" u="none" dirty="0" smtClean="0"/>
              <a:t>) </a:t>
            </a:r>
            <a:endParaRPr lang="de-DE" sz="2000" b="1" u="non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Rechteck 10"/>
          <p:cNvSpPr/>
          <p:nvPr/>
        </p:nvSpPr>
        <p:spPr>
          <a:xfrm>
            <a:off x="928662" y="78579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Oder müssen Pools gerettet werden?</a:t>
            </a:r>
            <a:endParaRPr lang="de-DE" sz="24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928662" y="1500174"/>
            <a:ext cx="7572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428736"/>
            <a:ext cx="6500858" cy="480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 bwMode="auto">
          <a:xfrm>
            <a:off x="928662" y="500042"/>
            <a:ext cx="7643866" cy="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sz="2400" b="1" u="none" dirty="0" smtClean="0">
                <a:cs typeface="Arial" charset="0"/>
              </a:rPr>
              <a:t>Das Dilemma vieler Pools</a:t>
            </a:r>
          </a:p>
        </p:txBody>
      </p:sp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4"/>
          <p:cNvSpPr txBox="1">
            <a:spLocks noChangeArrowheads="1"/>
          </p:cNvSpPr>
          <p:nvPr/>
        </p:nvSpPr>
        <p:spPr bwMode="auto">
          <a:xfrm rot="21359282" flipV="1">
            <a:off x="1003197" y="1563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1071538" y="1214423"/>
            <a:ext cx="7358114" cy="50783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steigende Anforderungen des Gesetzgebers, daraus folgend hoher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de-DE" b="1" u="none" dirty="0" smtClean="0"/>
              <a:t>     Investitionsbedarf in IT und Prozesse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de-DE" b="1" u="none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stagnierendes Neugeschäft, insbesondere in den Segmenten   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de-DE" b="1" u="none" dirty="0" smtClean="0"/>
              <a:t>     Kapitalanlage und LV, trotz steigender Vertriebspartnerzahlen </a:t>
            </a:r>
            <a:r>
              <a:rPr lang="de-DE" u="none" dirty="0" smtClean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de-DE" b="1" u="none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keine Exklusivität, geringe Produktivität und hohe Kosten je  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de-DE" b="1" u="none" dirty="0" smtClean="0"/>
              <a:t>     Vertriebspartner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de-DE" b="1" u="none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steigende Stornoquoten und abgeschmolzene Investmentbestände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de-DE" b="1" u="none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starker Wettbewerbsdruck, sinkende Margen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de-DE" b="1" u="none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</a:t>
            </a:r>
            <a:r>
              <a:rPr lang="de-DE" b="1" u="none" dirty="0" err="1" smtClean="0"/>
              <a:t>Kostenablastung</a:t>
            </a:r>
            <a:r>
              <a:rPr lang="de-DE" b="1" u="none" dirty="0" smtClean="0"/>
              <a:t> an Vertriebspartner schwer durchsetzbar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de-DE" b="1" u="none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hoher Schulungsbedarf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endParaRPr lang="de-DE" b="1" u="none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dünne Kapitaldecke</a:t>
            </a:r>
            <a:endParaRPr lang="de-DE" b="1" u="non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 bwMode="auto">
          <a:xfrm>
            <a:off x="928662" y="500042"/>
            <a:ext cx="76438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sz="2400" b="1" u="none" dirty="0" smtClean="0">
                <a:cs typeface="Arial" charset="0"/>
              </a:rPr>
              <a:t>Und mit welchen Strategien sie antworten (I)</a:t>
            </a:r>
          </a:p>
        </p:txBody>
      </p:sp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1071538" y="1285860"/>
            <a:ext cx="7286676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u="none" dirty="0" smtClean="0"/>
              <a:t> Rückläufiges Neugeschäft, insbesondere im Segment Kapitalanlage</a:t>
            </a:r>
          </a:p>
          <a:p>
            <a:pPr>
              <a:buFont typeface="Wingdings" pitchFamily="2" charset="2"/>
              <a:buChar char="Ø"/>
            </a:pP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Verbreiterung der Produktpalette, Ausbau des  </a:t>
            </a:r>
          </a:p>
          <a:p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de-DE" b="1" u="none" dirty="0" err="1" smtClean="0">
                <a:solidFill>
                  <a:schemeClr val="accent6">
                    <a:lumMod val="75000"/>
                  </a:schemeClr>
                </a:solidFill>
              </a:rPr>
              <a:t>Versicherungsgeschäftes</a:t>
            </a: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, Aufnahme von Finanzierungen in das Portfolio </a:t>
            </a:r>
          </a:p>
          <a:p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de-DE" b="1" u="none" dirty="0" smtClean="0"/>
              <a:t>(z.B. BCA, Jung, DMS &amp; Cie.)</a:t>
            </a:r>
          </a:p>
          <a:p>
            <a:endParaRPr lang="de-DE" b="1" u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b="1" u="none" dirty="0" smtClean="0"/>
              <a:t> geringe Produktivität/Durchschnittsproduktion je Vertriebspartner</a:t>
            </a:r>
          </a:p>
          <a:p>
            <a:pPr>
              <a:buFont typeface="Wingdings" pitchFamily="2" charset="2"/>
              <a:buChar char="Ø"/>
            </a:pP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 Kündigung unproduktiver Partner </a:t>
            </a:r>
            <a:r>
              <a:rPr lang="de-DE" b="1" u="none" dirty="0" smtClean="0"/>
              <a:t>(z.B. Blau direkt)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 </a:t>
            </a: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Ausweitung des Angebotes für Vertriebe und institutionelle Partner</a:t>
            </a:r>
          </a:p>
          <a:p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de-DE" b="1" u="none" dirty="0" smtClean="0"/>
              <a:t>(z.B. Fonds Finanz, Jung, DMS &amp; Cie., pma)</a:t>
            </a:r>
          </a:p>
          <a:p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de-DE" b="1" u="none" dirty="0" smtClean="0"/>
              <a:t> hohe Fixkosten</a:t>
            </a:r>
          </a:p>
          <a:p>
            <a:pPr>
              <a:buFont typeface="Wingdings" pitchFamily="2" charset="2"/>
              <a:buChar char="Ø"/>
            </a:pP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 Personalabbau im Back-Office</a:t>
            </a:r>
            <a:r>
              <a:rPr lang="de-DE" b="1" u="none" dirty="0" smtClean="0"/>
              <a:t>  (z.B. BCA)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 </a:t>
            </a:r>
            <a:r>
              <a:rPr lang="de-DE" b="1" u="none" dirty="0" smtClean="0">
                <a:solidFill>
                  <a:srgbClr val="E46C0A"/>
                </a:solidFill>
              </a:rPr>
              <a:t>Versuch von Zusammenschlüssen und Kooperationen </a:t>
            </a:r>
            <a:r>
              <a:rPr lang="de-DE" b="1" u="none" dirty="0" smtClean="0"/>
              <a:t>(z.B. </a:t>
            </a:r>
            <a:r>
              <a:rPr lang="de-DE" b="1" u="none" dirty="0" err="1" smtClean="0"/>
              <a:t>AmexPool</a:t>
            </a:r>
            <a:endParaRPr lang="de-DE" b="1" u="none" dirty="0" smtClean="0"/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de-DE" b="1" u="none" dirty="0" smtClean="0"/>
              <a:t>      und Fair in Finance – 2009 beendet (Insolvenz Fairmex und Fair in  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de-DE" b="1" u="none" dirty="0" smtClean="0"/>
              <a:t>      Finance), Bardo (eingeschlafen? Austritt Consensus im Jahr 2010)</a:t>
            </a:r>
            <a:endParaRPr lang="de-DE" b="1" u="non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1071538" y="1285860"/>
            <a:ext cx="7286676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u="none" dirty="0" smtClean="0"/>
              <a:t> Fehlende Exklusivität bei Vertriebspartnern</a:t>
            </a:r>
          </a:p>
          <a:p>
            <a:pPr>
              <a:buFont typeface="Wingdings" pitchFamily="2" charset="2"/>
              <a:buChar char="Ø"/>
            </a:pP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 Bindung von Partnern durch neue Servicemodelle, Erhöhung der </a:t>
            </a:r>
          </a:p>
          <a:p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     Austrittsbarrieren  durch kostenloses MVP/CRM </a:t>
            </a:r>
            <a:r>
              <a:rPr lang="de-DE" b="1" u="none" dirty="0" smtClean="0"/>
              <a:t>(z.B. Fonds Finanz)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de-DE" b="1" u="none" dirty="0" smtClean="0"/>
              <a:t>  </a:t>
            </a:r>
            <a:r>
              <a:rPr lang="de-DE" b="1" u="none" dirty="0" smtClean="0">
                <a:solidFill>
                  <a:srgbClr val="E46C0A"/>
                </a:solidFill>
              </a:rPr>
              <a:t>Exklusivmodelle mit Sonderkonditionen </a:t>
            </a:r>
            <a:r>
              <a:rPr lang="de-DE" b="1" u="none" dirty="0" smtClean="0"/>
              <a:t>(z.B. pma)</a:t>
            </a:r>
          </a:p>
          <a:p>
            <a:endParaRPr lang="de-DE" b="1" u="none" dirty="0" smtClean="0"/>
          </a:p>
          <a:p>
            <a:r>
              <a:rPr lang="de-DE" b="1" u="none" dirty="0" smtClean="0"/>
              <a:t> Hoher Schulungsbedarf </a:t>
            </a:r>
          </a:p>
          <a:p>
            <a:pPr>
              <a:buFont typeface="Wingdings" pitchFamily="2" charset="2"/>
              <a:buChar char="Ø"/>
            </a:pP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 Online-Schulungen, Online-Mediathek mit Kostenbeteiligung der </a:t>
            </a:r>
          </a:p>
          <a:p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     Produktgeber </a:t>
            </a:r>
            <a:r>
              <a:rPr lang="de-DE" b="1" u="none" dirty="0" smtClean="0"/>
              <a:t>(z.B. Jung, DMS)</a:t>
            </a:r>
          </a:p>
          <a:p>
            <a:endParaRPr lang="de-DE" b="1" u="none" dirty="0" smtClean="0"/>
          </a:p>
          <a:p>
            <a:r>
              <a:rPr lang="de-DE" b="1" u="none" dirty="0" smtClean="0"/>
              <a:t> Geringe Kapitaldecke</a:t>
            </a:r>
          </a:p>
          <a:p>
            <a:pPr>
              <a:buFont typeface="Wingdings" pitchFamily="2" charset="2"/>
              <a:buChar char="Ø"/>
            </a:pP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  Suche nach Anteilseignern/Beteiligungskapital  </a:t>
            </a:r>
            <a:r>
              <a:rPr lang="de-DE" b="1" u="none" dirty="0" smtClean="0"/>
              <a:t>(z.B. BCA)</a:t>
            </a:r>
          </a:p>
          <a:p>
            <a:pPr>
              <a:buFont typeface="Wingdings" pitchFamily="2" charset="2"/>
              <a:buChar char="Ø"/>
            </a:pPr>
            <a:r>
              <a:rPr lang="de-DE" b="1" u="none" dirty="0" smtClean="0">
                <a:solidFill>
                  <a:srgbClr val="E46C0A"/>
                </a:solidFill>
              </a:rPr>
              <a:t>  Provisionsvorschüsse und stille Beteiligungen </a:t>
            </a:r>
            <a:r>
              <a:rPr lang="de-DE" b="1" u="none" dirty="0" smtClean="0"/>
              <a:t>(keine Namen…)</a:t>
            </a:r>
            <a:endParaRPr lang="de-DE" b="1" u="none" dirty="0"/>
          </a:p>
        </p:txBody>
      </p:sp>
      <p:sp>
        <p:nvSpPr>
          <p:cNvPr id="11" name="Textfeld 10"/>
          <p:cNvSpPr txBox="1"/>
          <p:nvPr/>
        </p:nvSpPr>
        <p:spPr>
          <a:xfrm>
            <a:off x="1071538" y="4929199"/>
            <a:ext cx="6955591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u="none" dirty="0" smtClean="0"/>
              <a:t>Beteiligung von Versicherern liegt im Trend. Für sie lautet die Frage: </a:t>
            </a:r>
          </a:p>
          <a:p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buy or build - kaufen oder selber gründen? Aber es gibt auch gegenläufige Entwicklungen…</a:t>
            </a:r>
          </a:p>
          <a:p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1000100" y="500042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sz="2400" b="1" u="none" dirty="0" smtClean="0">
                <a:cs typeface="Arial" charset="0"/>
              </a:rPr>
              <a:t>Und mit welchen Strategien sie antworten II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0"/>
          </p:nvPr>
        </p:nvSpPr>
        <p:spPr>
          <a:xfrm>
            <a:off x="1107257" y="6143644"/>
            <a:ext cx="6929486" cy="476250"/>
          </a:xfrm>
        </p:spPr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 bwMode="auto">
          <a:xfrm>
            <a:off x="928662" y="428604"/>
            <a:ext cx="7643866" cy="72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sz="2400" b="1" u="none" dirty="0" smtClean="0">
                <a:cs typeface="Arial" charset="0"/>
              </a:rPr>
              <a:t>Trend zu Beteiligungen an Pools und Servicegesellschaften </a:t>
            </a:r>
          </a:p>
        </p:txBody>
      </p:sp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000100" y="1142984"/>
          <a:ext cx="7858180" cy="5582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548"/>
                <a:gridCol w="2718239"/>
                <a:gridCol w="2619393"/>
              </a:tblGrid>
              <a:tr h="365274">
                <a:tc>
                  <a:txBody>
                    <a:bodyPr/>
                    <a:lstStyle/>
                    <a:p>
                      <a:r>
                        <a:rPr lang="de-DE" dirty="0" smtClean="0"/>
                        <a:t>Pool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Produktgeber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Beteiligungsquote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09068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1:1 AssekuranzService-AG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WWK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835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BCA AG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Barmenia, Signal  Iduna, </a:t>
                      </a:r>
                    </a:p>
                    <a:p>
                      <a:r>
                        <a:rPr lang="de-DE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Stuttgarter, Volkswohlbund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jeweils 9,99 % der Aktien, über 50% der Stimmrechte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2979">
                <a:tc>
                  <a:txBody>
                    <a:bodyPr/>
                    <a:lstStyle/>
                    <a:p>
                      <a:r>
                        <a:rPr lang="de-DE" sz="1400" b="1" strike="sngStrike" dirty="0" smtClean="0">
                          <a:latin typeface="Arial" pitchFamily="34" charset="0"/>
                          <a:cs typeface="Arial" pitchFamily="34" charset="0"/>
                        </a:rPr>
                        <a:t>Clarus GmbH</a:t>
                      </a:r>
                      <a:endParaRPr lang="de-DE" sz="1400" b="1" strike="sng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trike="sngStrike" dirty="0" smtClean="0">
                          <a:latin typeface="Arial" pitchFamily="34" charset="0"/>
                          <a:cs typeface="Arial" pitchFamily="34" charset="0"/>
                        </a:rPr>
                        <a:t>Talanx AG</a:t>
                      </a:r>
                      <a:endParaRPr lang="de-DE" sz="1400" b="1" strike="sng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trike="sngStrike" dirty="0" smtClean="0">
                          <a:latin typeface="Arial" pitchFamily="34" charset="0"/>
                          <a:cs typeface="Arial" pitchFamily="34" charset="0"/>
                        </a:rPr>
                        <a:t>100%  </a:t>
                      </a:r>
                      <a:r>
                        <a:rPr lang="de-DE" sz="1400" b="1" strike="noStrike" dirty="0" smtClean="0">
                          <a:solidFill>
                            <a:srgbClr val="E46C0A"/>
                          </a:solidFill>
                          <a:latin typeface="Arial" pitchFamily="34" charset="0"/>
                          <a:cs typeface="Arial" pitchFamily="34" charset="0"/>
                        </a:rPr>
                        <a:t>Verkauf an JDC 4.2011</a:t>
                      </a:r>
                      <a:endParaRPr lang="de-DE" sz="1400" b="1" strike="noStrike" dirty="0">
                        <a:solidFill>
                          <a:srgbClr val="E46C0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835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DRMM</a:t>
                      </a:r>
                    </a:p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Maklermanagement AG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Deutscher Ring Beteilgs.-Holding GmbH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835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Eke-finance GmbH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1:1 AssekuranzService AG (WWK)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Details unbekannt; Gründer sind ausgeschieden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835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Jung, DMS &amp; Cie. AG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AXA 25%, </a:t>
                      </a:r>
                      <a:r>
                        <a:rPr lang="de-DE" sz="1400" b="1" dirty="0" err="1" smtClean="0">
                          <a:latin typeface="Arial" pitchFamily="34" charset="0"/>
                          <a:cs typeface="Arial" pitchFamily="34" charset="0"/>
                        </a:rPr>
                        <a:t>Citigroup</a:t>
                      </a:r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 10,1%, Credit Suisse 8%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über Konzernmutter Aragon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8350">
                <a:tc>
                  <a:txBody>
                    <a:bodyPr/>
                    <a:lstStyle/>
                    <a:p>
                      <a:r>
                        <a:rPr lang="de-DE" sz="1400" b="1" strike="sngStrike" dirty="0" smtClean="0">
                          <a:latin typeface="Arial" pitchFamily="34" charset="0"/>
                          <a:cs typeface="Arial" pitchFamily="34" charset="0"/>
                        </a:rPr>
                        <a:t>Partner Office AG</a:t>
                      </a:r>
                    </a:p>
                    <a:p>
                      <a:endParaRPr lang="de-DE" sz="1400" b="1" strike="sng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trike="sngStrike" dirty="0" smtClean="0">
                          <a:latin typeface="Arial" pitchFamily="34" charset="0"/>
                          <a:cs typeface="Arial" pitchFamily="34" charset="0"/>
                        </a:rPr>
                        <a:t>Talanx AG</a:t>
                      </a:r>
                      <a:endParaRPr lang="de-DE" sz="1400" b="1" strike="sng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trike="sngStrike" dirty="0" smtClean="0">
                          <a:latin typeface="Arial" pitchFamily="34" charset="0"/>
                          <a:cs typeface="Arial" pitchFamily="34" charset="0"/>
                        </a:rPr>
                        <a:t>100%  </a:t>
                      </a:r>
                      <a:r>
                        <a:rPr lang="de-DE" sz="1400" b="1" strike="noStrike" dirty="0" smtClean="0">
                          <a:solidFill>
                            <a:srgbClr val="E46C0A"/>
                          </a:solidFill>
                          <a:latin typeface="Arial" pitchFamily="34" charset="0"/>
                          <a:cs typeface="Arial" pitchFamily="34" charset="0"/>
                        </a:rPr>
                        <a:t>Übertragung auf Clarus (2010)</a:t>
                      </a:r>
                      <a:endParaRPr lang="de-DE" sz="1400" b="1" strike="noStrike" dirty="0">
                        <a:solidFill>
                          <a:srgbClr val="E46C0A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78350"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pma GmbH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trike="sngStrike" dirty="0" smtClean="0">
                          <a:latin typeface="Arial" pitchFamily="34" charset="0"/>
                          <a:cs typeface="Arial" pitchFamily="34" charset="0"/>
                        </a:rPr>
                        <a:t>Prudential Financial Inc, USA</a:t>
                      </a:r>
                    </a:p>
                    <a:p>
                      <a:r>
                        <a:rPr lang="de-DE" sz="1400" b="1" strike="noStrike" dirty="0" smtClean="0">
                          <a:solidFill>
                            <a:srgbClr val="E46C0A"/>
                          </a:solidFill>
                          <a:latin typeface="Arial" pitchFamily="34" charset="0"/>
                          <a:cs typeface="Arial" pitchFamily="34" charset="0"/>
                        </a:rPr>
                        <a:t>Verkauft an Dr. Maasjost &amp; Kollegen 06.2011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strike="sngStrike" dirty="0" smtClean="0">
                          <a:latin typeface="Arial" pitchFamily="34" charset="0"/>
                          <a:cs typeface="Arial" pitchFamily="34" charset="0"/>
                        </a:rPr>
                        <a:t>100% (in Deutschland kein Produktgeber)</a:t>
                      </a:r>
                      <a:endParaRPr lang="de-DE" sz="1400" b="1" strike="sng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1866">
                <a:tc>
                  <a:txBody>
                    <a:bodyPr/>
                    <a:lstStyle/>
                    <a:p>
                      <a:r>
                        <a:rPr lang="de-DE" sz="1400" b="1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SDV Servicepartner der Versicherungs-Makler AG 	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Signal Iduna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de-DE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Fußzeilenplatzhalter 12"/>
          <p:cNvSpPr>
            <a:spLocks noGrp="1"/>
          </p:cNvSpPr>
          <p:nvPr>
            <p:ph type="ftr" sz="quarter" idx="10"/>
          </p:nvPr>
        </p:nvSpPr>
        <p:spPr>
          <a:xfrm>
            <a:off x="1214414" y="6500834"/>
            <a:ext cx="6786610" cy="357166"/>
          </a:xfrm>
        </p:spPr>
        <p:txBody>
          <a:bodyPr/>
          <a:lstStyle/>
          <a:p>
            <a:pPr algn="l"/>
            <a:r>
              <a:rPr lang="de-DE" u="none" dirty="0" smtClean="0"/>
              <a:t>©BrunotteKonzept, Berliner Arbeitskreis Maklerprozesse 20./21. Juni 2011</a:t>
            </a:r>
            <a:endParaRPr lang="de-DE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1071538" y="1571612"/>
            <a:ext cx="7286676" cy="37888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 Umsatzsteuerproblematik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 Datenschutz 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 Zulassungsvoraussetzungen für Vermittler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 Honorarberatung und  -vermittlung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 Courtage als Auslaufmodell?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 Verlängerung Stornohaftzeiten?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 Komplexität mehrstufiger Betreuungskonzepte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 Fehlende oder nicht ausreichende Branchenstandards für IT und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 Abwicklungsprozesse, hoher Investitionsbedarf für eigenes CRM/MVP</a:t>
            </a:r>
            <a:endParaRPr lang="de-DE" b="1" u="none" dirty="0"/>
          </a:p>
        </p:txBody>
      </p:sp>
      <p:sp>
        <p:nvSpPr>
          <p:cNvPr id="11" name="Textfeld 10"/>
          <p:cNvSpPr txBox="1"/>
          <p:nvPr/>
        </p:nvSpPr>
        <p:spPr>
          <a:xfrm>
            <a:off x="928662" y="78579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Weitere Baustellen bei Pools</a:t>
            </a:r>
            <a:endParaRPr lang="de-DE" sz="2400" b="1" u="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6923">
            <a:off x="6143636" y="1214422"/>
            <a:ext cx="247819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dirty="0" smtClean="0"/>
              <a:t>©BrunotteKonzept, Berliner Arbeitskreis Maklerprozesse 20./21. Juni 2011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785794"/>
            <a:ext cx="730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Alles über Pools: Erste Ergebnisse Poolstudie 2011</a:t>
            </a:r>
            <a:endParaRPr lang="de-DE" sz="2400" b="1" u="none" dirty="0"/>
          </a:p>
        </p:txBody>
      </p:sp>
      <p:pic>
        <p:nvPicPr>
          <p:cNvPr id="15" name="Picture 13" descr="ap_39432_pool2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500174"/>
            <a:ext cx="6996113" cy="45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graphicFrame>
        <p:nvGraphicFramePr>
          <p:cNvPr id="9" name="Diagramm 8"/>
          <p:cNvGraphicFramePr/>
          <p:nvPr/>
        </p:nvGraphicFramePr>
        <p:xfrm>
          <a:off x="1071538" y="1428736"/>
          <a:ext cx="742955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000100" y="78579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Technische Daten und Eckpunkte der Befragung</a:t>
            </a:r>
            <a:endParaRPr lang="de-DE" sz="2000" b="1" u="non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58411" y="1828788"/>
            <a:ext cx="12069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5762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none" dirty="0" smtClean="0"/>
              <a:t>Über Sabine Brunotte und BrunotteKonzept</a:t>
            </a:r>
            <a:endParaRPr lang="de-DE" sz="2400" b="1" u="none" dirty="0"/>
          </a:p>
        </p:txBody>
      </p:sp>
      <p:sp>
        <p:nvSpPr>
          <p:cNvPr id="9" name="Textfeld 8"/>
          <p:cNvSpPr txBox="1"/>
          <p:nvPr/>
        </p:nvSpPr>
        <p:spPr>
          <a:xfrm>
            <a:off x="2714612" y="1785926"/>
            <a:ext cx="600079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u="none" dirty="0" smtClean="0"/>
              <a:t>BrunotteKonzept gründet auf dem Fundament von mehr</a:t>
            </a:r>
          </a:p>
          <a:p>
            <a:r>
              <a:rPr lang="de-DE" b="1" u="none" dirty="0" smtClean="0"/>
              <a:t>als 25 Jahren Wissen und Erfahrung im Vertrieb von Versicherungen und Finanzdienstleistungen. </a:t>
            </a:r>
            <a:endParaRPr lang="de-DE" b="1" u="none" dirty="0"/>
          </a:p>
        </p:txBody>
      </p:sp>
      <p:sp>
        <p:nvSpPr>
          <p:cNvPr id="11" name="Textfeld 10"/>
          <p:cNvSpPr txBox="1"/>
          <p:nvPr/>
        </p:nvSpPr>
        <p:spPr>
          <a:xfrm>
            <a:off x="1000100" y="3643314"/>
            <a:ext cx="17859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none" dirty="0" smtClean="0">
                <a:latin typeface="+mj-lt"/>
              </a:rPr>
              <a:t>Schwerpunkte</a:t>
            </a:r>
            <a:r>
              <a:rPr lang="de-DE" sz="1400" u="none" dirty="0" smtClean="0">
                <a:latin typeface="Arial Black" pitchFamily="34" charset="0"/>
              </a:rPr>
              <a:t>     </a:t>
            </a:r>
          </a:p>
          <a:p>
            <a:endParaRPr lang="de-DE" sz="1400" u="none" dirty="0" smtClean="0">
              <a:latin typeface="Arial Black" pitchFamily="34" charset="0"/>
            </a:endParaRPr>
          </a:p>
          <a:p>
            <a:endParaRPr lang="de-DE" sz="1400" u="none" dirty="0" smtClean="0">
              <a:latin typeface="Arial Black" pitchFamily="34" charset="0"/>
            </a:endParaRPr>
          </a:p>
          <a:p>
            <a:endParaRPr lang="de-DE" sz="1400" u="none" dirty="0" smtClean="0">
              <a:latin typeface="Arial Black" pitchFamily="34" charset="0"/>
            </a:endParaRPr>
          </a:p>
          <a:p>
            <a:endParaRPr lang="de-DE" sz="1400" u="none" dirty="0" smtClean="0">
              <a:latin typeface="Arial Black" pitchFamily="34" charset="0"/>
            </a:endParaRPr>
          </a:p>
          <a:p>
            <a:r>
              <a:rPr lang="de-DE" b="1" u="none" dirty="0" smtClean="0">
                <a:latin typeface="+mj-lt"/>
              </a:rPr>
              <a:t>Werte und Ziele</a:t>
            </a:r>
            <a:endParaRPr lang="de-DE" b="1" u="none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714612" y="3643314"/>
            <a:ext cx="600079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u="none" dirty="0" smtClean="0"/>
              <a:t>Marktanalysen, Strategieberatung, Vertriebskommunikation, Fachjournalismus B2B und B2C sowie PR-Beratung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14612" y="4786322"/>
            <a:ext cx="592935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u="none" dirty="0" smtClean="0"/>
              <a:t>Professionalität, Fairness und wirtschaftlicher Erfolg schließen einander nicht aus, sondern gehören zusammen. </a:t>
            </a:r>
            <a:endParaRPr lang="de-DE" b="1" u="none" dirty="0"/>
          </a:p>
        </p:txBody>
      </p:sp>
      <p:sp>
        <p:nvSpPr>
          <p:cNvPr id="14" name="Textfeld 13"/>
          <p:cNvSpPr txBox="1"/>
          <p:nvPr/>
        </p:nvSpPr>
        <p:spPr>
          <a:xfrm>
            <a:off x="928662" y="607220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none" dirty="0" smtClean="0"/>
              <a:t>  </a:t>
            </a:r>
            <a:endParaRPr lang="de-DE" b="1" u="none" dirty="0"/>
          </a:p>
        </p:txBody>
      </p:sp>
      <p:pic>
        <p:nvPicPr>
          <p:cNvPr id="15" name="Grafik 14" descr="C:\Users\Minchen\Desktop\Brunotte Sabine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0100" y="1571612"/>
            <a:ext cx="1571636" cy="1143008"/>
          </a:xfrm>
          <a:prstGeom prst="rect">
            <a:avLst/>
          </a:prstGeom>
          <a:noFill/>
          <a:effectLst>
            <a:outerShdw blurRad="279400" dist="50800" dir="5400000" algn="ctr" rotWithShape="0">
              <a:schemeClr val="bg1">
                <a:lumMod val="65000"/>
              </a:schemeClr>
            </a:outerShdw>
          </a:effectLst>
        </p:spPr>
      </p:pic>
      <p:sp>
        <p:nvSpPr>
          <p:cNvPr id="20" name="Fußzeilenplatzhalt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785794"/>
            <a:ext cx="516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Geschäftsmodelle und Schwerpunkte </a:t>
            </a:r>
            <a:endParaRPr lang="de-DE" sz="2400" b="1" u="none" dirty="0"/>
          </a:p>
        </p:txBody>
      </p:sp>
      <p:sp>
        <p:nvSpPr>
          <p:cNvPr id="24" name="Textfeld 23"/>
          <p:cNvSpPr txBox="1"/>
          <p:nvPr/>
        </p:nvSpPr>
        <p:spPr>
          <a:xfrm>
            <a:off x="1142976" y="1357299"/>
            <a:ext cx="7358114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e-DE" sz="2000" b="1" u="none" dirty="0" smtClean="0"/>
          </a:p>
          <a:p>
            <a:r>
              <a:rPr lang="de-DE" sz="2000" b="1" u="none" dirty="0" smtClean="0"/>
              <a:t>Von 23 Unternehmen bezeichnen sich als (Mehrfachnennungen)</a:t>
            </a:r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r>
              <a:rPr lang="de-DE" sz="1200" b="1" u="none" dirty="0" smtClean="0"/>
              <a:t>Quelle: eigene Erhebung</a:t>
            </a:r>
          </a:p>
        </p:txBody>
      </p:sp>
      <p:graphicFrame>
        <p:nvGraphicFramePr>
          <p:cNvPr id="31" name="Tabelle 30"/>
          <p:cNvGraphicFramePr>
            <a:graphicFrameLocks noGrp="1"/>
          </p:cNvGraphicFramePr>
          <p:nvPr/>
        </p:nvGraphicFramePr>
        <p:xfrm>
          <a:off x="4929190" y="4572008"/>
          <a:ext cx="3143272" cy="1214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437"/>
                <a:gridCol w="674835"/>
              </a:tblGrid>
              <a:tr h="404815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Allfinanzdienstleister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Experte Versicherungen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04815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Experte Kapitalanlagen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33" name="Textfeld 32"/>
          <p:cNvSpPr txBox="1"/>
          <p:nvPr/>
        </p:nvSpPr>
        <p:spPr>
          <a:xfrm>
            <a:off x="1500166" y="400050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u="none" dirty="0">
              <a:solidFill>
                <a:schemeClr val="bg1"/>
              </a:solidFill>
            </a:endParaRPr>
          </a:p>
        </p:txBody>
      </p:sp>
      <p:sp>
        <p:nvSpPr>
          <p:cNvPr id="34" name="Legende mit Pfeil nach rechts 33"/>
          <p:cNvSpPr/>
          <p:nvPr/>
        </p:nvSpPr>
        <p:spPr>
          <a:xfrm>
            <a:off x="1357290" y="4714884"/>
            <a:ext cx="3000396" cy="857256"/>
          </a:xfrm>
          <a:prstGeom prst="rightArrow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Legende mit Pfeil nach rechts 36"/>
          <p:cNvSpPr/>
          <p:nvPr/>
        </p:nvSpPr>
        <p:spPr>
          <a:xfrm>
            <a:off x="1357290" y="3000372"/>
            <a:ext cx="3071834" cy="928694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b="1" u="none" dirty="0" smtClean="0">
              <a:solidFill>
                <a:schemeClr val="bg1"/>
              </a:solidFill>
            </a:endParaRPr>
          </a:p>
          <a:p>
            <a:pPr algn="ctr"/>
            <a:endParaRPr lang="de-DE" sz="2000" b="1" u="none" dirty="0" smtClean="0">
              <a:solidFill>
                <a:schemeClr val="bg1"/>
              </a:solidFill>
            </a:endParaRPr>
          </a:p>
          <a:p>
            <a:pPr algn="ctr"/>
            <a:r>
              <a:rPr lang="de-DE" sz="2000" b="1" u="none" dirty="0" smtClean="0">
                <a:solidFill>
                  <a:schemeClr val="bg1"/>
                </a:solidFill>
              </a:rPr>
              <a:t>Geschäftsmodell</a:t>
            </a:r>
          </a:p>
          <a:p>
            <a:pPr algn="ctr"/>
            <a:endParaRPr lang="de-DE" sz="2000" b="1" u="none" dirty="0" smtClean="0">
              <a:solidFill>
                <a:schemeClr val="bg1"/>
              </a:solidFill>
            </a:endParaRPr>
          </a:p>
          <a:p>
            <a:pPr algn="ctr"/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1571604" y="4929198"/>
            <a:ext cx="1583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none" dirty="0" smtClean="0">
                <a:solidFill>
                  <a:srgbClr val="E46C0A"/>
                </a:solidFill>
              </a:rPr>
              <a:t>Schwerpunkt</a:t>
            </a:r>
            <a:endParaRPr lang="de-DE" sz="2000" b="1" u="none" dirty="0">
              <a:solidFill>
                <a:srgbClr val="E46C0A"/>
              </a:solidFill>
            </a:endParaRPr>
          </a:p>
        </p:txBody>
      </p:sp>
      <p:graphicFrame>
        <p:nvGraphicFramePr>
          <p:cNvPr id="42" name="Tabelle 41"/>
          <p:cNvGraphicFramePr>
            <a:graphicFrameLocks noGrp="1"/>
          </p:cNvGraphicFramePr>
          <p:nvPr/>
        </p:nvGraphicFramePr>
        <p:xfrm>
          <a:off x="4929190" y="2357431"/>
          <a:ext cx="3143272" cy="207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642942"/>
              </a:tblGrid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Maklerpool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Maklerverbund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Servicedienstleister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Assekuradeur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Haftungsdach §32KWG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" name="Fußzeilenplatzhalter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785794"/>
            <a:ext cx="381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Zielgruppe Vertriebspartner </a:t>
            </a:r>
            <a:endParaRPr lang="de-DE" sz="2400" b="1" u="none" dirty="0"/>
          </a:p>
        </p:txBody>
      </p:sp>
      <p:sp>
        <p:nvSpPr>
          <p:cNvPr id="24" name="Textfeld 23"/>
          <p:cNvSpPr txBox="1"/>
          <p:nvPr/>
        </p:nvSpPr>
        <p:spPr>
          <a:xfrm>
            <a:off x="1142976" y="1285860"/>
            <a:ext cx="7358114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u="none" dirty="0" smtClean="0"/>
              <a:t>Von 23 Unternehmen suchen als  Vertriebspartner  </a:t>
            </a:r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r>
              <a:rPr lang="de-DE" sz="1200" b="1" u="none" dirty="0" smtClean="0"/>
              <a:t>Quelle: eigene Erhebung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500166" y="400050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u="none" dirty="0">
              <a:solidFill>
                <a:schemeClr val="bg1"/>
              </a:solidFill>
            </a:endParaRPr>
          </a:p>
        </p:txBody>
      </p:sp>
      <p:sp>
        <p:nvSpPr>
          <p:cNvPr id="37" name="Legende mit Pfeil nach rechts 36"/>
          <p:cNvSpPr/>
          <p:nvPr/>
        </p:nvSpPr>
        <p:spPr>
          <a:xfrm>
            <a:off x="1357290" y="2928934"/>
            <a:ext cx="3214710" cy="1571636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u="none" dirty="0" smtClean="0"/>
              <a:t>Zielgruppe Vertriebspartner</a:t>
            </a:r>
            <a:endParaRPr lang="de-DE" b="1" u="none" dirty="0"/>
          </a:p>
        </p:txBody>
      </p:sp>
      <p:graphicFrame>
        <p:nvGraphicFramePr>
          <p:cNvPr id="42" name="Tabelle 41"/>
          <p:cNvGraphicFramePr>
            <a:graphicFrameLocks noGrp="1"/>
          </p:cNvGraphicFramePr>
          <p:nvPr/>
        </p:nvGraphicFramePr>
        <p:xfrm>
          <a:off x="4929190" y="1857367"/>
          <a:ext cx="3143272" cy="381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642942"/>
              </a:tblGrid>
              <a:tr h="476848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Versicherungsmakler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6848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Financial Planner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6848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Finanzmakler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6848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Banken/Sparkassen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6848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Vertriebe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6848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Vertreter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6848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MGA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76848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Immobilienmakler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142976" y="542926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u="none" dirty="0" smtClean="0">
                <a:solidFill>
                  <a:srgbClr val="FF9933"/>
                </a:solidFill>
              </a:rPr>
              <a:t>Aktueller Trend</a:t>
            </a:r>
            <a:r>
              <a:rPr lang="de-DE" u="none" dirty="0" smtClean="0">
                <a:solidFill>
                  <a:srgbClr val="FF9933"/>
                </a:solidFill>
              </a:rPr>
              <a:t>: </a:t>
            </a:r>
          </a:p>
          <a:p>
            <a:r>
              <a:rPr lang="de-DE" b="1" u="none" dirty="0" smtClean="0"/>
              <a:t>Orientierung zu größeren Einheiten wie Vertriebe und institutionelle Vermittler</a:t>
            </a:r>
            <a:endParaRPr lang="de-DE" b="1" u="non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785794"/>
            <a:ext cx="381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Mitgliedschaft in Verbänden</a:t>
            </a:r>
            <a:endParaRPr lang="de-DE" sz="2400" b="1" u="none" dirty="0"/>
          </a:p>
        </p:txBody>
      </p:sp>
      <p:sp>
        <p:nvSpPr>
          <p:cNvPr id="24" name="Textfeld 23"/>
          <p:cNvSpPr txBox="1"/>
          <p:nvPr/>
        </p:nvSpPr>
        <p:spPr>
          <a:xfrm>
            <a:off x="1142976" y="1357299"/>
            <a:ext cx="7358114" cy="42780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u="none" dirty="0" smtClean="0"/>
              <a:t>Der Organisationsgrad von Pools und Verbünden ist gering</a:t>
            </a:r>
          </a:p>
          <a:p>
            <a:r>
              <a:rPr lang="de-DE" sz="2000" b="1" u="none" dirty="0" smtClean="0"/>
              <a:t>Von 23 Unternehmen sind Mitglied bei</a:t>
            </a:r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r>
              <a:rPr lang="de-DE" sz="1200" b="1" u="none" dirty="0" smtClean="0"/>
              <a:t>Quelle: eigene Erhebung; Mehrfachnennungen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500166" y="400050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u="none" dirty="0">
              <a:solidFill>
                <a:schemeClr val="bg1"/>
              </a:solidFill>
            </a:endParaRPr>
          </a:p>
        </p:txBody>
      </p:sp>
      <p:sp>
        <p:nvSpPr>
          <p:cNvPr id="37" name="Legende mit Pfeil nach rechts 36"/>
          <p:cNvSpPr/>
          <p:nvPr/>
        </p:nvSpPr>
        <p:spPr>
          <a:xfrm>
            <a:off x="1357290" y="2928934"/>
            <a:ext cx="3214710" cy="1571636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u="none" dirty="0" smtClean="0"/>
              <a:t>Mitgliedschaft</a:t>
            </a:r>
            <a:endParaRPr lang="de-DE" b="1" u="none" dirty="0"/>
          </a:p>
        </p:txBody>
      </p:sp>
      <p:graphicFrame>
        <p:nvGraphicFramePr>
          <p:cNvPr id="42" name="Tabelle 41"/>
          <p:cNvGraphicFramePr>
            <a:graphicFrameLocks noGrp="1"/>
          </p:cNvGraphicFramePr>
          <p:nvPr/>
        </p:nvGraphicFramePr>
        <p:xfrm>
          <a:off x="4929190" y="2357431"/>
          <a:ext cx="3143272" cy="248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642942"/>
              </a:tblGrid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AfW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BFP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BMVF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BVK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VDVM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Votum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785794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Teilnahme bei Brancheninitiativen</a:t>
            </a:r>
          </a:p>
          <a:p>
            <a:endParaRPr lang="de-DE" sz="2400" b="1" u="none" dirty="0"/>
          </a:p>
        </p:txBody>
      </p:sp>
      <p:sp>
        <p:nvSpPr>
          <p:cNvPr id="24" name="Textfeld 23"/>
          <p:cNvSpPr txBox="1"/>
          <p:nvPr/>
        </p:nvSpPr>
        <p:spPr>
          <a:xfrm>
            <a:off x="1142976" y="1357299"/>
            <a:ext cx="7358114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b="1" u="none" dirty="0" smtClean="0"/>
              <a:t>Pools und Verbünde sind in IT-getriebenen Initiativen kaum präsent</a:t>
            </a:r>
          </a:p>
          <a:p>
            <a:r>
              <a:rPr lang="de-DE" sz="2000" b="1" u="none" dirty="0" smtClean="0"/>
              <a:t>Von 23 Unternehmen sind Mitglied bei</a:t>
            </a:r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r>
              <a:rPr lang="de-DE" sz="1200" b="1" u="none" dirty="0" smtClean="0"/>
              <a:t>Quelle: eigene Erhebung; Mehrfachnennungen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1500166" y="4000504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u="none" dirty="0">
              <a:solidFill>
                <a:schemeClr val="bg1"/>
              </a:solidFill>
            </a:endParaRPr>
          </a:p>
        </p:txBody>
      </p:sp>
      <p:sp>
        <p:nvSpPr>
          <p:cNvPr id="37" name="Legende mit Pfeil nach rechts 36"/>
          <p:cNvSpPr/>
          <p:nvPr/>
        </p:nvSpPr>
        <p:spPr>
          <a:xfrm>
            <a:off x="1357290" y="2928934"/>
            <a:ext cx="3214710" cy="1571636"/>
          </a:xfrm>
          <a:prstGeom prst="rightArrowCallout">
            <a:avLst/>
          </a:prstGeom>
          <a:solidFill>
            <a:schemeClr val="accent6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u="none" dirty="0" smtClean="0"/>
              <a:t>Mitgliedschaft</a:t>
            </a:r>
            <a:endParaRPr lang="de-DE" b="1" u="none" dirty="0"/>
          </a:p>
        </p:txBody>
      </p:sp>
      <p:graphicFrame>
        <p:nvGraphicFramePr>
          <p:cNvPr id="42" name="Tabelle 41"/>
          <p:cNvGraphicFramePr>
            <a:graphicFrameLocks noGrp="1"/>
          </p:cNvGraphicFramePr>
          <p:nvPr/>
        </p:nvGraphicFramePr>
        <p:xfrm>
          <a:off x="4857752" y="3071810"/>
          <a:ext cx="3143272" cy="124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642942"/>
              </a:tblGrid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BiPRO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Prometheus Foundation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143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Single 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</a:rPr>
                        <a:t>Sign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 On e.V.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graphicFrame>
        <p:nvGraphicFramePr>
          <p:cNvPr id="9" name="Diagramm 8"/>
          <p:cNvGraphicFramePr/>
          <p:nvPr/>
        </p:nvGraphicFramePr>
        <p:xfrm>
          <a:off x="1000100" y="1285860"/>
          <a:ext cx="778674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000100" y="78579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Angebote von Pools und Verbünden (I)</a:t>
            </a:r>
            <a:endParaRPr lang="de-DE" sz="2000" b="1" u="non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graphicFrame>
        <p:nvGraphicFramePr>
          <p:cNvPr id="9" name="Diagramm 8"/>
          <p:cNvGraphicFramePr/>
          <p:nvPr/>
        </p:nvGraphicFramePr>
        <p:xfrm>
          <a:off x="1000100" y="1285860"/>
          <a:ext cx="778674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000100" y="78579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Angebote von Pools und Verbünden (II)</a:t>
            </a:r>
            <a:endParaRPr lang="de-DE" sz="2000" b="1" u="non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graphicFrame>
        <p:nvGraphicFramePr>
          <p:cNvPr id="9" name="Diagramm 8"/>
          <p:cNvGraphicFramePr/>
          <p:nvPr/>
        </p:nvGraphicFramePr>
        <p:xfrm>
          <a:off x="1000100" y="1285860"/>
          <a:ext cx="778674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000100" y="78579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Angebote von Pools und Verbünden (III)</a:t>
            </a:r>
            <a:endParaRPr lang="de-DE" sz="2000" b="1" u="non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  <p:graphicFrame>
        <p:nvGraphicFramePr>
          <p:cNvPr id="12" name="Diagramm 11"/>
          <p:cNvGraphicFramePr/>
          <p:nvPr/>
        </p:nvGraphicFramePr>
        <p:xfrm>
          <a:off x="928662" y="1428736"/>
          <a:ext cx="7867704" cy="472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Rechteck 10"/>
          <p:cNvSpPr/>
          <p:nvPr/>
        </p:nvSpPr>
        <p:spPr>
          <a:xfrm>
            <a:off x="928662" y="78579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Eingeschränkte Transparenz (I) </a:t>
            </a:r>
            <a:endParaRPr lang="de-DE" sz="2400" b="1" u="non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928662" y="1285859"/>
          <a:ext cx="7715304" cy="5025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312"/>
                <a:gridCol w="5540992"/>
              </a:tblGrid>
              <a:tr h="346985">
                <a:tc>
                  <a:txBody>
                    <a:bodyPr/>
                    <a:lstStyle/>
                    <a:p>
                      <a:r>
                        <a:rPr lang="de-DE" dirty="0" smtClean="0"/>
                        <a:t>Informationsquellen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Bewertung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867462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Testate</a:t>
                      </a:r>
                      <a:endParaRPr lang="de-DE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weniger als die Hälfte der Unternehmen legt Testat vor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Testate zum Teil nur bedingt aussagekräftig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 ( „…bestätigen  wir Umsatzerlöse in Höhe von…“ )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8416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Unternehmens-Register</a:t>
                      </a:r>
                      <a:endParaRPr lang="de-DE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Veröffentlichungspflicht für Kapitalgesellschaften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Erleichterungen für kleine Kapitalgesellschaften (nur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Abschluss, keine </a:t>
                      </a:r>
                      <a:r>
                        <a:rPr lang="de-DE" b="1" dirty="0" err="1" smtClean="0"/>
                        <a:t>GuV</a:t>
                      </a:r>
                      <a:r>
                        <a:rPr lang="de-DE" b="1" dirty="0" smtClean="0"/>
                        <a:t>); Verzögerung (i.d.R. 9 – 16 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Monate, sofern keine erweiterte Publizitätspflicht) 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wichtige Positionen werden nicht transparent,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z.B. verdeckte Beteiligungen, Stornorückforderungen)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3003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Medien</a:t>
                      </a:r>
                      <a:endParaRPr lang="de-DE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Unterschiedliche Bezugsgrößen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Fehlende Standarddefinitionen (z.B. Konsolidierungs-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kreis, Umsatz, Anzahl Vermittler)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Assekurata-Rating</a:t>
                      </a:r>
                      <a:endParaRPr lang="de-DE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interessanter Ansatz, eingeschränkte Transparenz,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 bislang nur vier Unternehmen bewertet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Rechteck 10"/>
          <p:cNvSpPr/>
          <p:nvPr/>
        </p:nvSpPr>
        <p:spPr>
          <a:xfrm>
            <a:off x="928662" y="78579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Eingeschränkte Transparenz (II) </a:t>
            </a:r>
            <a:endParaRPr lang="de-DE" sz="2400" b="1" u="none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/>
        </p:nvGraphicFramePr>
        <p:xfrm>
          <a:off x="928662" y="1345898"/>
          <a:ext cx="785818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0"/>
              </a:tblGrid>
              <a:tr h="359431">
                <a:tc>
                  <a:txBody>
                    <a:bodyPr/>
                    <a:lstStyle/>
                    <a:p>
                      <a:r>
                        <a:rPr lang="de-DE" dirty="0" smtClean="0"/>
                        <a:t>Sieben Forderungen von Rainer M. Jacobus, Ideal Versicherung</a:t>
                      </a:r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84908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Pools sollten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ihre rechtlichen Verhältnisse offenlegen</a:t>
                      </a: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None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ihre Ergebnisse von einer Wirtschaftsprüfungs-Gesellschaft testieren lassen</a:t>
                      </a: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wirtschaftliche Abhängigkeiten von Produktanbietern transparent machen</a:t>
                      </a: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Vergütungen offenlegen</a:t>
                      </a: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ihr IT-Konzept klar definieren</a:t>
                      </a: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ihr Dienstleistungs-Spektrum beschreiben</a:t>
                      </a: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endParaRPr lang="de-D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Char char="Ø"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eindeutige vertragliche Regelungen für Makler schaffen (Laufzeit, Kosten, </a:t>
                      </a:r>
                    </a:p>
                    <a:p>
                      <a:pPr lvl="0">
                        <a:buClr>
                          <a:schemeClr val="accent6"/>
                        </a:buClr>
                        <a:buFont typeface="Wingdings" pitchFamily="2" charset="2"/>
                        <a:buNone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Recht am Bestand, Regeln bei Vertragsende etc.)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Fußzeilenplatzhalt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graphicFrame>
        <p:nvGraphicFramePr>
          <p:cNvPr id="9" name="Diagramm 8"/>
          <p:cNvGraphicFramePr/>
          <p:nvPr/>
        </p:nvGraphicFramePr>
        <p:xfrm>
          <a:off x="1000100" y="1285860"/>
          <a:ext cx="7786742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1000100" y="78579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Die Unternehmen mit den meisten Vermittlern</a:t>
            </a:r>
            <a:endParaRPr lang="de-DE" sz="2000" b="1" u="non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785794"/>
            <a:ext cx="115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Agenda</a:t>
            </a:r>
            <a:endParaRPr lang="de-DE" sz="2400" b="1" u="none" dirty="0"/>
          </a:p>
        </p:txBody>
      </p:sp>
      <p:sp>
        <p:nvSpPr>
          <p:cNvPr id="9" name="Textfeld 8"/>
          <p:cNvSpPr txBox="1"/>
          <p:nvPr/>
        </p:nvSpPr>
        <p:spPr>
          <a:xfrm>
            <a:off x="1071538" y="1500175"/>
            <a:ext cx="7358114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DE" sz="2000" b="1" u="none" dirty="0" smtClean="0"/>
              <a:t>Aktuelle Herausforderungen für Makler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b="1" u="none" dirty="0" smtClean="0"/>
              <a:t> Bringen Pools die Rettung?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b="1" u="none" dirty="0" smtClean="0"/>
              <a:t> Oder müssen Pools gerettet werden?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b="1" u="none" dirty="0" smtClean="0"/>
              <a:t> Alles über Pools – Erste Ergebnisse der Maklerpoolstudie 2011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b="1" u="none" dirty="0" smtClean="0"/>
              <a:t> Schwerpunkt Betreuungskonzept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000" b="1" u="none" dirty="0" smtClean="0"/>
              <a:t> Pools als Sprungbrett? - Ausblick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71538" y="5357826"/>
            <a:ext cx="7786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u="none" dirty="0" smtClean="0"/>
              <a:t>Die Präsentation wurde nach bestem Wissen und unabhängig von Dritten erstellt. </a:t>
            </a:r>
          </a:p>
          <a:p>
            <a:r>
              <a:rPr lang="de-DE" sz="1200" b="1" u="none" dirty="0" smtClean="0"/>
              <a:t>BrunotteKonzept übernimmt keine Haftung für Fehler und zwischenzeitliche Änderungen.  </a:t>
            </a:r>
            <a:endParaRPr lang="de-DE" sz="1200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Textfeld 10"/>
          <p:cNvSpPr txBox="1"/>
          <p:nvPr/>
        </p:nvSpPr>
        <p:spPr>
          <a:xfrm>
            <a:off x="1000100" y="78579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Die meisten Vermittler </a:t>
            </a:r>
            <a:endParaRPr lang="de-DE" sz="2000" b="1" u="non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  <p:graphicFrame>
        <p:nvGraphicFramePr>
          <p:cNvPr id="12" name="Diagramm 11"/>
          <p:cNvGraphicFramePr/>
          <p:nvPr/>
        </p:nvGraphicFramePr>
        <p:xfrm>
          <a:off x="928662" y="1214422"/>
          <a:ext cx="785818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runotteWinkel_Oran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  <p:graphicFrame>
        <p:nvGraphicFramePr>
          <p:cNvPr id="7" name="Diagramm 6"/>
          <p:cNvGraphicFramePr/>
          <p:nvPr/>
        </p:nvGraphicFramePr>
        <p:xfrm>
          <a:off x="1000100" y="700079"/>
          <a:ext cx="6643734" cy="545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runotteWinkel_Oran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  <p:graphicFrame>
        <p:nvGraphicFramePr>
          <p:cNvPr id="6" name="Diagramm 5"/>
          <p:cNvGraphicFramePr/>
          <p:nvPr/>
        </p:nvGraphicFramePr>
        <p:xfrm>
          <a:off x="1035819" y="857232"/>
          <a:ext cx="707236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/>
        </p:nvGraphicFramePr>
        <p:xfrm>
          <a:off x="1071538" y="696496"/>
          <a:ext cx="7000924" cy="5465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3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1538" y="785794"/>
            <a:ext cx="465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none" dirty="0" smtClean="0"/>
              <a:t>Forderungen an Produktgeber</a:t>
            </a:r>
            <a:endParaRPr lang="de-DE" sz="2800" b="1" u="none" dirty="0"/>
          </a:p>
        </p:txBody>
      </p:sp>
      <p:sp>
        <p:nvSpPr>
          <p:cNvPr id="8" name="Textfeld 7"/>
          <p:cNvSpPr txBox="1"/>
          <p:nvPr/>
        </p:nvSpPr>
        <p:spPr>
          <a:xfrm>
            <a:off x="1438252" y="1938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344" y="1383045"/>
            <a:ext cx="7108118" cy="468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Grafik 9" descr="BrunotteWinkel_Oran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ußzeilenplatzhalt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 spd="med">
    <p:wipe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Rechteck 10"/>
          <p:cNvSpPr/>
          <p:nvPr/>
        </p:nvSpPr>
        <p:spPr>
          <a:xfrm>
            <a:off x="928662" y="78579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Schwerpunkt 2011: Betreuungskonzept</a:t>
            </a:r>
            <a:endParaRPr lang="de-DE" sz="24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1214414" y="1643051"/>
            <a:ext cx="7643866" cy="3046988"/>
          </a:xfrm>
          <a:prstGeom prst="rect">
            <a:avLst/>
          </a:prstGeom>
          <a:solidFill>
            <a:prstClr val="white">
              <a:lumMod val="95000"/>
            </a:prstClr>
          </a:solidFill>
        </p:spPr>
        <p:txBody>
          <a:bodyPr wrap="square" rtlCol="0">
            <a:spAutoFit/>
          </a:bodyPr>
          <a:lstStyle/>
          <a:p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Mit den Erwartungen von Maklern an Pools und Verbünde  beschäftigten sich bereits einige Studien, z.B. </a:t>
            </a:r>
          </a:p>
          <a:p>
            <a:endParaRPr lang="de-DE" sz="2000" b="1" u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dvb-Makler-Audit 2009</a:t>
            </a:r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Psychonomics; „Maklerpools aus Maklersicht“ </a:t>
            </a:r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Asscompact/</a:t>
            </a:r>
            <a:r>
              <a:rPr lang="de-DE" b="1" u="none" dirty="0" err="1" smtClean="0"/>
              <a:t>Smartcompagnie</a:t>
            </a:r>
            <a:r>
              <a:rPr lang="de-DE" b="1" u="none" dirty="0" smtClean="0"/>
              <a:t> </a:t>
            </a:r>
          </a:p>
          <a:p>
            <a:r>
              <a:rPr lang="de-DE" b="1" u="none" dirty="0" smtClean="0"/>
              <a:t>  „Pools &amp; Dienstleister Deutschland 2010“</a:t>
            </a:r>
          </a:p>
          <a:p>
            <a:pPr>
              <a:buFontTx/>
              <a:buChar char="-"/>
            </a:pPr>
            <a:endParaRPr lang="de-DE" sz="2000" b="1" u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Aber wie wollen Pools von Produktgebern betreut werden? Und wie organisieren sie ihren eigenen Service? 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Rechteck 10"/>
          <p:cNvSpPr/>
          <p:nvPr/>
        </p:nvSpPr>
        <p:spPr>
          <a:xfrm>
            <a:off x="928662" y="642919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Schwerpunkt: Betreuungskonzepte (I)</a:t>
            </a:r>
            <a:endParaRPr lang="de-DE" sz="24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1142976" y="1643051"/>
            <a:ext cx="7286676" cy="400110"/>
          </a:xfrm>
          <a:prstGeom prst="rect">
            <a:avLst/>
          </a:prstGeom>
          <a:solidFill>
            <a:prstClr val="white">
              <a:lumMod val="95000"/>
            </a:prst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de-DE" sz="2000" b="1" u="none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885725" y="1071546"/>
          <a:ext cx="7372550" cy="5114585"/>
        </p:xfrm>
        <a:graphic>
          <a:graphicData uri="http://schemas.openxmlformats.org/drawingml/2006/table">
            <a:tbl>
              <a:tblPr/>
              <a:tblGrid>
                <a:gridCol w="2882900"/>
                <a:gridCol w="448965"/>
                <a:gridCol w="448965"/>
                <a:gridCol w="448965"/>
                <a:gridCol w="448965"/>
                <a:gridCol w="448965"/>
                <a:gridCol w="448965"/>
                <a:gridCol w="448965"/>
                <a:gridCol w="448965"/>
                <a:gridCol w="448965"/>
                <a:gridCol w="448965"/>
              </a:tblGrid>
              <a:tr h="1357325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Unternehmen     </a:t>
                      </a:r>
                      <a:endParaRPr lang="de-DE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eigene MB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Anzahl MB 2010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Anzahl MB 2009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 angestellt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Status Handelsvertreter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Betreuung durch Makler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MB der Produktpartner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regional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zentral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Backoffice/eigener ID</a:t>
                      </a:r>
                    </a:p>
                  </a:txBody>
                  <a:tcPr marL="0" marR="0" marT="0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1:1 Assekuranzservice 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allfinanztest.de GmbH Deutschland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BCA 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k. 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k. A.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blau direkt GmbH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CARAT Fonds Service 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CHARTA Börse für Versicherungen 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Consensus Holding 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degenia Versicherungsdienst 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Jung, DMS &amp; Cie. 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33356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pma Finanz- und</a:t>
                      </a:r>
                      <a:b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Versicherungsmakler GmbH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Qualitypool GmbH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SDV 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30727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VEMA </a:t>
                      </a:r>
                      <a:r>
                        <a:rPr lang="de-DE" sz="11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e.G.Versicherungs</a:t>
                      </a: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-Makler-Genossenschaft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307278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vfm Versicherungs-&amp; Finanzmanagement GmbH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2339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VFV GmbH - Der Sachpool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Rechteck 10"/>
          <p:cNvSpPr/>
          <p:nvPr/>
        </p:nvSpPr>
        <p:spPr>
          <a:xfrm>
            <a:off x="928662" y="78579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Schwerpunkt: Betreuungskonzepte (II)</a:t>
            </a:r>
            <a:endParaRPr lang="de-DE" sz="24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1214414" y="1714488"/>
            <a:ext cx="7286676" cy="4093428"/>
          </a:xfrm>
          <a:prstGeom prst="rect">
            <a:avLst/>
          </a:prstGeom>
          <a:solidFill>
            <a:prstClr val="white">
              <a:lumMod val="95000"/>
            </a:prstClr>
          </a:solidFill>
        </p:spPr>
        <p:txBody>
          <a:bodyPr wrap="square" rtlCol="0">
            <a:spAutoFit/>
          </a:bodyPr>
          <a:lstStyle/>
          <a:p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Die größten Herausforderungen in der Betreuung von Vertriebspartnern für Pools und Verbünde</a:t>
            </a:r>
          </a:p>
          <a:p>
            <a:pPr>
              <a:buFontTx/>
              <a:buChar char="-"/>
            </a:pPr>
            <a:endParaRPr lang="de-DE" sz="2000" b="1" u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sz="2000" b="1" u="none" dirty="0" smtClean="0"/>
              <a:t> Mitarbeiterrekrutierung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sz="2000" b="1" u="none" dirty="0" smtClean="0"/>
              <a:t> Fachliche Qualifizierung VP-Betreuer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sz="2000" b="1" u="none" dirty="0" smtClean="0"/>
              <a:t> </a:t>
            </a:r>
            <a:r>
              <a:rPr lang="de-DE" sz="2000" b="1" u="none" dirty="0" err="1" smtClean="0"/>
              <a:t>Vertriebliche</a:t>
            </a:r>
            <a:r>
              <a:rPr lang="de-DE" sz="2000" b="1" u="none" dirty="0" smtClean="0"/>
              <a:t> Qualifizierung VP-Betreuer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sz="2000" b="1" u="none" dirty="0" smtClean="0"/>
              <a:t> Verzahnung eigene Vertriebspartner-Betreuer mit Betreuern der</a:t>
            </a:r>
          </a:p>
          <a:p>
            <a:pPr>
              <a:buClr>
                <a:srgbClr val="E46C0A"/>
              </a:buClr>
            </a:pPr>
            <a:r>
              <a:rPr lang="de-DE" sz="2000" b="1" u="none" dirty="0" smtClean="0"/>
              <a:t>    Produktgeber  </a:t>
            </a:r>
          </a:p>
          <a:p>
            <a:endParaRPr lang="de-DE" sz="2000" b="1" u="none" dirty="0" smtClean="0"/>
          </a:p>
          <a:p>
            <a:endParaRPr lang="de-DE" sz="2000" b="1" u="none" dirty="0" smtClean="0"/>
          </a:p>
          <a:p>
            <a:endParaRPr lang="de-DE" sz="2000" b="1" u="none" dirty="0" smtClean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Rechteck 10"/>
          <p:cNvSpPr/>
          <p:nvPr/>
        </p:nvSpPr>
        <p:spPr>
          <a:xfrm>
            <a:off x="928662" y="78579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Schwerpunkt: Betreuungskonzepte (III)</a:t>
            </a:r>
            <a:endParaRPr lang="de-DE" sz="24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1142976" y="1643051"/>
            <a:ext cx="7286676" cy="400110"/>
          </a:xfrm>
          <a:prstGeom prst="rect">
            <a:avLst/>
          </a:prstGeom>
          <a:solidFill>
            <a:prstClr val="white">
              <a:lumMod val="95000"/>
            </a:prst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de-DE" sz="2000" b="1" u="none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  <p:sp>
        <p:nvSpPr>
          <p:cNvPr id="13" name="Textfeld 12"/>
          <p:cNvSpPr txBox="1"/>
          <p:nvPr/>
        </p:nvSpPr>
        <p:spPr>
          <a:xfrm>
            <a:off x="1214414" y="1643050"/>
            <a:ext cx="7286676" cy="400110"/>
          </a:xfrm>
          <a:prstGeom prst="rect">
            <a:avLst/>
          </a:prstGeom>
          <a:solidFill>
            <a:prstClr val="white">
              <a:lumMod val="95000"/>
            </a:prst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de-DE" sz="2000" b="1" u="none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928662" y="1571612"/>
            <a:ext cx="7286676" cy="400110"/>
          </a:xfrm>
          <a:prstGeom prst="rect">
            <a:avLst/>
          </a:prstGeom>
          <a:solidFill>
            <a:prstClr val="white">
              <a:lumMod val="95000"/>
            </a:prstClr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de-DE" sz="2000" b="1" u="none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6" name="Tabelle 15"/>
          <p:cNvGraphicFramePr>
            <a:graphicFrameLocks noGrp="1"/>
          </p:cNvGraphicFramePr>
          <p:nvPr/>
        </p:nvGraphicFramePr>
        <p:xfrm>
          <a:off x="1000100" y="1377154"/>
          <a:ext cx="7643867" cy="4613835"/>
        </p:xfrm>
        <a:graphic>
          <a:graphicData uri="http://schemas.openxmlformats.org/drawingml/2006/table">
            <a:tbl>
              <a:tblPr/>
              <a:tblGrid>
                <a:gridCol w="2580302"/>
                <a:gridCol w="1517304"/>
                <a:gridCol w="1182087"/>
                <a:gridCol w="1182087"/>
                <a:gridCol w="1182087"/>
              </a:tblGrid>
              <a:tr h="57795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  Unternehmen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Erreichbarkeit Werktage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Wochenende und Feiertage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Persönliche  Ansprechpartner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Service-Center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1:1 AG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8 - 20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AMEXPool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AG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8 - 18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BCA AG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8.30 - 18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best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intention AG</a:t>
                      </a:r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8.30 - 17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blau direkt GmbH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9 - 17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CARAT Fonds Service AG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9 - 18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CHARTA AG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8.30-17.30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Consensus Holding AG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8.30 - 17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degenia AG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8 - 18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FinanzNet Holding AG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8.30 - 18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FiNet AG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8.30-17.30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germanBroker.net AG 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8 - 17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Insuro e.K.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9 - 18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Jung, DMS &amp; Cie. AG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8 - 19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Maxpool GmbH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9 - 18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Netfonds GmbH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8 - 19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Qualitypool GmbH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9 - 17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SDV AG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9 - 18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VEMA e.G.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8 - 17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  <a:tr h="28119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vfm GmbH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8 - 18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F79646"/>
                    </a:solidFill>
                  </a:tcPr>
                </a:tc>
              </a:tr>
              <a:tr h="19265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VFV GmbH 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7 - 16 Uhr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keine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solidFill>
                      <a:srgbClr val="EEEC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Rechteck 10"/>
          <p:cNvSpPr/>
          <p:nvPr/>
        </p:nvSpPr>
        <p:spPr>
          <a:xfrm>
            <a:off x="928662" y="642918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Schwerpunkt: Betreuungskonzepte (IV)</a:t>
            </a:r>
            <a:endParaRPr lang="de-DE" sz="24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928662" y="1071546"/>
            <a:ext cx="8001056" cy="5050100"/>
          </a:xfrm>
          <a:prstGeom prst="rect">
            <a:avLst/>
          </a:prstGeom>
          <a:solidFill>
            <a:prstClr val="white">
              <a:lumMod val="95000"/>
            </a:prst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Wünsche von Pools und Verbünden an Produktgeber (Auszug) </a:t>
            </a:r>
          </a:p>
          <a:p>
            <a:pPr>
              <a:lnSpc>
                <a:spcPct val="1500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Persönliche Ansprechpartner </a:t>
            </a:r>
          </a:p>
          <a:p>
            <a:pPr>
              <a:lnSpc>
                <a:spcPts val="25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Gemeinsame Strategie zur Betreuung unserer Vertriebspartner</a:t>
            </a:r>
          </a:p>
          <a:p>
            <a:pPr>
              <a:lnSpc>
                <a:spcPts val="25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Entscheidungskompetenz beim Betreuer, kurze und schnelle Wege</a:t>
            </a:r>
          </a:p>
          <a:p>
            <a:pPr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Schnelle &amp; reibungslose Antragsbearbeitung, Unterstützung bei Problemfällen</a:t>
            </a:r>
          </a:p>
          <a:p>
            <a:pPr>
              <a:buClr>
                <a:srgbClr val="E46C0A"/>
              </a:buClr>
            </a:pPr>
            <a:r>
              <a:rPr lang="de-DE" b="1" u="none" dirty="0" smtClean="0"/>
              <a:t>    und Krisen</a:t>
            </a:r>
          </a:p>
          <a:p>
            <a:pPr>
              <a:lnSpc>
                <a:spcPts val="25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Erreichbarkeit</a:t>
            </a:r>
          </a:p>
          <a:p>
            <a:pPr>
              <a:lnSpc>
                <a:spcPts val="25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vernünftige, regelmäßige Datenlieferung zu allen  Verträgen, Schäden	</a:t>
            </a:r>
          </a:p>
          <a:p>
            <a:pPr>
              <a:lnSpc>
                <a:spcPts val="25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in guten wie in schlechten Zeiten offen und zeitnah kommunizieren</a:t>
            </a:r>
          </a:p>
          <a:p>
            <a:pPr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Verbesserung der Zusammenarbeit im technischen Bereich. Moderne Lösung </a:t>
            </a:r>
          </a:p>
          <a:p>
            <a:pPr>
              <a:buClr>
                <a:srgbClr val="E46C0A"/>
              </a:buClr>
            </a:pPr>
            <a:r>
              <a:rPr lang="de-DE" b="1" u="none" dirty="0" smtClean="0"/>
              <a:t>    eines Standards ohne Abhängigkeiten zu Organisationen, Pools und  </a:t>
            </a:r>
          </a:p>
          <a:p>
            <a:pPr>
              <a:buClr>
                <a:srgbClr val="E46C0A"/>
              </a:buClr>
            </a:pPr>
            <a:r>
              <a:rPr lang="de-DE" b="1" u="none" dirty="0" smtClean="0"/>
              <a:t>    Zusammenschlüssen von wenigen Marktteilnehmern, über GDV oder BIPRO. </a:t>
            </a:r>
          </a:p>
          <a:p>
            <a:pPr>
              <a:lnSpc>
                <a:spcPts val="25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einheitliche Standards aller Versicherer für den unabhängigen Vertrieb und für </a:t>
            </a:r>
          </a:p>
          <a:p>
            <a:pPr>
              <a:lnSpc>
                <a:spcPts val="25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die Zusammenarbeit mit Pools/Verbünden</a:t>
            </a:r>
          </a:p>
          <a:p>
            <a:pPr>
              <a:lnSpc>
                <a:spcPts val="2500"/>
              </a:lnSpc>
              <a:buClr>
                <a:srgbClr val="E46C0A"/>
              </a:buClr>
              <a:buFont typeface="Wingdings" pitchFamily="2" charset="2"/>
              <a:buChar char="Ø"/>
            </a:pPr>
            <a:r>
              <a:rPr lang="de-DE" b="1" u="none" dirty="0" smtClean="0"/>
              <a:t> Gleichbehandlung der Verbünde und Pools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dirty="0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/>
        </p:nvSpPr>
        <p:spPr bwMode="auto">
          <a:xfrm>
            <a:off x="857224" y="571480"/>
            <a:ext cx="8286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de-DE" sz="2400" b="1" u="none" dirty="0" smtClean="0">
                <a:latin typeface="+mj-lt"/>
                <a:cs typeface="Arial" charset="0"/>
              </a:rPr>
              <a:t>Eine Krise kommt selten allein: Herausforderungen für Makler </a:t>
            </a:r>
            <a:endParaRPr lang="de-DE" sz="2400" b="1" u="none" dirty="0">
              <a:latin typeface="+mj-lt"/>
              <a:cs typeface="Arial" charset="0"/>
            </a:endParaRPr>
          </a:p>
        </p:txBody>
      </p:sp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graphicFrame>
        <p:nvGraphicFramePr>
          <p:cNvPr id="13" name="Diagramm 12"/>
          <p:cNvGraphicFramePr/>
          <p:nvPr/>
        </p:nvGraphicFramePr>
        <p:xfrm>
          <a:off x="1214414" y="1428736"/>
          <a:ext cx="757242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1214414" y="6286519"/>
            <a:ext cx="7572428" cy="4349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   </a:t>
            </a:r>
            <a:endParaRPr kumimoji="0" lang="de-DE" sz="11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Graphic spid="13" grpId="2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/>
        </p:nvGraphicFramePr>
        <p:xfrm>
          <a:off x="1142976" y="1285860"/>
          <a:ext cx="6357982" cy="495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Grafik 3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836613"/>
            <a:ext cx="25244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  <p:sp>
        <p:nvSpPr>
          <p:cNvPr id="6" name="Rechteck 5"/>
          <p:cNvSpPr/>
          <p:nvPr/>
        </p:nvSpPr>
        <p:spPr>
          <a:xfrm>
            <a:off x="1071538" y="714356"/>
            <a:ext cx="5454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Schwerpunkt: Betreuungskonzepte (V)</a:t>
            </a:r>
            <a:endParaRPr lang="de-DE" sz="2400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BrunotteWinkel_Oran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36613"/>
            <a:ext cx="25244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  <p:sp>
        <p:nvSpPr>
          <p:cNvPr id="6" name="Rechteck 5"/>
          <p:cNvSpPr/>
          <p:nvPr/>
        </p:nvSpPr>
        <p:spPr>
          <a:xfrm>
            <a:off x="1071538" y="714356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Schwerpunkt: Betreuungskonzepte (Exkurs)</a:t>
            </a:r>
            <a:endParaRPr lang="de-DE" sz="2400" b="1" u="none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7" y="1428737"/>
            <a:ext cx="735811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1" name="Textfeld 10"/>
          <p:cNvSpPr txBox="1"/>
          <p:nvPr/>
        </p:nvSpPr>
        <p:spPr>
          <a:xfrm>
            <a:off x="928662" y="78579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Pools als Sprungbrett? </a:t>
            </a:r>
            <a:endParaRPr lang="de-DE" sz="2400" b="1" u="none" dirty="0"/>
          </a:p>
        </p:txBody>
      </p:sp>
      <p:pic>
        <p:nvPicPr>
          <p:cNvPr id="95237" name="Picture 5" descr="C:\Users\Minchen\Desktop\Sprungbrett klein ap4ad8a82f73ca7_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357298"/>
            <a:ext cx="7143800" cy="4500594"/>
          </a:xfrm>
          <a:prstGeom prst="rect">
            <a:avLst/>
          </a:prstGeom>
          <a:noFill/>
        </p:spPr>
      </p:pic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 spd="med">
    <p:wipe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Rechteck 10"/>
          <p:cNvSpPr/>
          <p:nvPr/>
        </p:nvSpPr>
        <p:spPr>
          <a:xfrm>
            <a:off x="928662" y="78579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Aus der Maklerperspektive</a:t>
            </a:r>
            <a:endParaRPr lang="de-DE" sz="24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928662" y="2000241"/>
            <a:ext cx="771530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de-DE" b="1" u="none" dirty="0" smtClean="0"/>
          </a:p>
          <a:p>
            <a:r>
              <a:rPr lang="de-DE" b="1" u="none" dirty="0" smtClean="0"/>
              <a:t> </a:t>
            </a:r>
          </a:p>
        </p:txBody>
      </p:sp>
      <p:sp>
        <p:nvSpPr>
          <p:cNvPr id="13" name="Rechteck 12"/>
          <p:cNvSpPr/>
          <p:nvPr/>
        </p:nvSpPr>
        <p:spPr>
          <a:xfrm>
            <a:off x="928662" y="1285860"/>
            <a:ext cx="757242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sz="2000" b="1" u="none" dirty="0" smtClean="0"/>
              <a:t>Kooperationen mit Pools müssen differenziert betrachtet werden </a:t>
            </a: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928662" y="1857363"/>
          <a:ext cx="7572428" cy="4523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4286280"/>
              </a:tblGrid>
              <a:tr h="50006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u="none" dirty="0" smtClean="0"/>
                        <a:t>Zugang zu Produktgebern und Produkten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Verlust der Unabhängigkeit, weniger Kontakte zu Produktgebern, Problem Markenaufbau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Spezielle Deckungskonzepte, Ventillösung für Nebensparten</a:t>
                      </a:r>
                    </a:p>
                    <a:p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Zum Teil intransparente Produkte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Kostenlose Services, vor allem IT/Software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Eingeschränkte Transparenz, z.B. durch Voreinstellungen, Haftungsproblematik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Höhere Courtagen (?)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Abhängigkeit von der wirtschaftlichen Entwicklung des Pools, bei Insolvenz  Bestand und Courtage gefährdet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Weiterbildungsangebote und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kollegialer Austausch 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Hohe Ausstiegsbarrieren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Plus 16"/>
          <p:cNvSpPr/>
          <p:nvPr/>
        </p:nvSpPr>
        <p:spPr>
          <a:xfrm>
            <a:off x="2214546" y="1857364"/>
            <a:ext cx="571504" cy="500066"/>
          </a:xfrm>
          <a:prstGeom prst="mathPlus">
            <a:avLst>
              <a:gd name="adj1" fmla="val 278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6072198" y="1857364"/>
            <a:ext cx="428628" cy="500066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Rechteck 10"/>
          <p:cNvSpPr/>
          <p:nvPr/>
        </p:nvSpPr>
        <p:spPr>
          <a:xfrm>
            <a:off x="928662" y="785794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Aus der Versichererperspektive</a:t>
            </a:r>
            <a:endParaRPr lang="de-DE" sz="24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928662" y="2000241"/>
            <a:ext cx="771530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de-DE" b="1" u="none" dirty="0" smtClean="0"/>
          </a:p>
          <a:p>
            <a:r>
              <a:rPr lang="de-DE" b="1" u="none" dirty="0" smtClean="0"/>
              <a:t> </a:t>
            </a:r>
          </a:p>
        </p:txBody>
      </p:sp>
      <p:sp>
        <p:nvSpPr>
          <p:cNvPr id="13" name="Rechteck 12"/>
          <p:cNvSpPr/>
          <p:nvPr/>
        </p:nvSpPr>
        <p:spPr>
          <a:xfrm>
            <a:off x="928662" y="1285860"/>
            <a:ext cx="757242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de-DE" sz="2000" b="1" u="none" dirty="0" smtClean="0"/>
              <a:t>Kooperationen mit Pools bieten Produktgebern nicht nur Vorteile </a:t>
            </a:r>
          </a:p>
        </p:txBody>
      </p:sp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928662" y="1857363"/>
          <a:ext cx="7572428" cy="4797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48"/>
                <a:gridCol w="4286280"/>
              </a:tblGrid>
              <a:tr h="500067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u="none" dirty="0" smtClean="0"/>
                        <a:t>Einstieg oder Ausbau der Position im Maklermarkt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u="none" dirty="0" smtClean="0"/>
                        <a:t>Hohe Courtagen und/oder Overhead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u="none" dirty="0" smtClean="0"/>
                        <a:t>(ist der Zenit überschritten?)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r>
                        <a:rPr lang="de-DE" b="1" u="none" dirty="0" smtClean="0"/>
                        <a:t>Bündelung der Nachfrage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u="none" dirty="0" smtClean="0"/>
                        <a:t>Zusätzlicher Aufwand für Werbung, Roadshows , Messen und „Regalpflege“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u="none" dirty="0" smtClean="0"/>
                        <a:t>Skaleneffekte, Effizienzvorteile gegenüber Kooperation mit Einzelmaklern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de-DE" b="1" dirty="0" smtClean="0"/>
                        <a:t>Anpassungsaufwand für Modifizierung von Prozessen, Intransparenz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u="none" dirty="0" smtClean="0"/>
                        <a:t>Kommunikationskanal in den Maklermarkt; Seismograph für Trends</a:t>
                      </a:r>
                      <a:endParaRPr lang="de-DE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b="1" dirty="0" smtClean="0"/>
                        <a:t>Weniger Kontakt zu Einzelmaklern, gefilterte Marktsicht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12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(Abbau von Betreuungskapazitäten)</a:t>
                      </a: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de-DE" b="1" u="none" dirty="0" smtClean="0"/>
                        <a:t>Konsistentes Makler-Betreuungskonzept wegen unterschiedlicher Ausrichtung der Pools schwer umsetzbar</a:t>
                      </a:r>
                      <a:endParaRPr lang="de-DE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de-DE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Plus 16"/>
          <p:cNvSpPr/>
          <p:nvPr/>
        </p:nvSpPr>
        <p:spPr>
          <a:xfrm>
            <a:off x="2214546" y="1857364"/>
            <a:ext cx="571504" cy="500066"/>
          </a:xfrm>
          <a:prstGeom prst="mathPlus">
            <a:avLst>
              <a:gd name="adj1" fmla="val 278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Minus 17"/>
          <p:cNvSpPr/>
          <p:nvPr/>
        </p:nvSpPr>
        <p:spPr>
          <a:xfrm>
            <a:off x="6072198" y="1857364"/>
            <a:ext cx="428628" cy="500066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flipV="1">
            <a:off x="1074635" y="1285859"/>
            <a:ext cx="7355017" cy="400109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Makler</a:t>
            </a:r>
            <a:r>
              <a:rPr lang="de-DE" b="1" u="none" dirty="0" smtClean="0">
                <a:latin typeface="+mn-lt"/>
              </a:rPr>
              <a:t>, die über Einkaufsvorteile hinaus ihre Professionalität und Effizienz stärken wollen, sollten sich für einen oder wenige Partner entscheiden und diese mit Sorgfalt auswählen. Faire Unternehmen zeichnen sich durch Transparenz aus.</a:t>
            </a:r>
          </a:p>
          <a:p>
            <a:pPr>
              <a:buFont typeface="Arial" pitchFamily="34" charset="0"/>
              <a:buChar char="•"/>
            </a:pPr>
            <a:endParaRPr lang="de-DE" b="1" u="none" dirty="0" smtClean="0">
              <a:latin typeface="+mn-lt"/>
            </a:endParaRPr>
          </a:p>
          <a:p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Produktgeber</a:t>
            </a:r>
            <a:r>
              <a:rPr lang="de-DE" b="1" u="none" dirty="0" smtClean="0">
                <a:latin typeface="+mn-lt"/>
              </a:rPr>
              <a:t> können von der Kooperation mit Pools und Verbünden profitieren. Organisatorischer Aufwand und Vergütung müssen in angemessener Relation zum erzielbaren Umsatz stehen. Wichtig: Klare Maklerstrategie und Konzentration auf die wesentlichen Erfolgstreiber. </a:t>
            </a:r>
          </a:p>
          <a:p>
            <a:endParaRPr lang="de-DE" b="1" u="none" dirty="0" smtClean="0">
              <a:latin typeface="+mn-lt"/>
            </a:endParaRPr>
          </a:p>
          <a:p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Dienstleister</a:t>
            </a:r>
            <a:r>
              <a:rPr lang="de-DE" b="1" u="none" dirty="0" smtClean="0">
                <a:latin typeface="+mn-lt"/>
              </a:rPr>
              <a:t>, deren Lösungen Pools eine Alleinstellung beim Makler bieten, haben beste Aussichten. Besonders wichtig sind Tools, die zur Intensivierung der Zusammenarbeit mit Maklern und Erhöhung der Ausstiegsbarrieren führen. </a:t>
            </a:r>
            <a:endParaRPr lang="de-DE" u="none" dirty="0" smtClean="0">
              <a:latin typeface="+mn-lt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Textfeld 10"/>
          <p:cNvSpPr txBox="1"/>
          <p:nvPr/>
        </p:nvSpPr>
        <p:spPr>
          <a:xfrm>
            <a:off x="1000100" y="78579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Fazit</a:t>
            </a:r>
            <a:endParaRPr lang="de-DE" sz="2000" b="1" u="non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42976" y="785794"/>
            <a:ext cx="7000924" cy="4708981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Angebote und Projekte von BrunotteKonzept im Maklermarkt</a:t>
            </a:r>
          </a:p>
          <a:p>
            <a:endParaRPr lang="de-DE" b="1" u="none" dirty="0" smtClean="0"/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Konzept für qualitative und quantitative Untersuchung der </a:t>
            </a:r>
          </a:p>
          <a:p>
            <a:r>
              <a:rPr lang="de-DE" b="1" u="none" dirty="0" smtClean="0"/>
              <a:t>  Forderungen relevanter Maklerpools und Verbünde</a:t>
            </a:r>
          </a:p>
          <a:p>
            <a:endParaRPr lang="de-DE" b="1" u="none" dirty="0" smtClean="0"/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neuer Internetauftritt </a:t>
            </a:r>
            <a:r>
              <a:rPr lang="de-DE" b="1" u="none" dirty="0" smtClean="0">
                <a:hlinkClick r:id="rId2"/>
              </a:rPr>
              <a:t>www.transparentepools.de</a:t>
            </a:r>
            <a:r>
              <a:rPr lang="de-DE" b="1" u="none" dirty="0" smtClean="0"/>
              <a:t> in Vorbereitung; </a:t>
            </a:r>
          </a:p>
          <a:p>
            <a:r>
              <a:rPr lang="de-DE" b="1" u="none" dirty="0" smtClean="0"/>
              <a:t>  Kooperationsmöglichkeiten für Produktgeber und Serviceanbieter </a:t>
            </a:r>
          </a:p>
          <a:p>
            <a:r>
              <a:rPr lang="de-DE" b="1" u="none" dirty="0" smtClean="0"/>
              <a:t>  auf Anfrage</a:t>
            </a:r>
          </a:p>
          <a:p>
            <a:endParaRPr lang="de-DE" b="1" u="none" dirty="0" smtClean="0"/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Inhouse-Präsentationen und Workshops für Maklerbetreuer und  </a:t>
            </a:r>
          </a:p>
          <a:p>
            <a:r>
              <a:rPr lang="de-DE" b="1" u="none" dirty="0" smtClean="0"/>
              <a:t>  Entscheidungsträger im Maklervertrieb</a:t>
            </a:r>
          </a:p>
          <a:p>
            <a:pPr>
              <a:buFont typeface="Arial" pitchFamily="34" charset="0"/>
              <a:buChar char="•"/>
            </a:pPr>
            <a:endParaRPr lang="de-DE" b="1" u="none" dirty="0" smtClean="0"/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Studie Maklerpools und Verbünde 2011 (ab August)</a:t>
            </a:r>
          </a:p>
          <a:p>
            <a:pPr>
              <a:buFont typeface="Arial" pitchFamily="34" charset="0"/>
              <a:buChar char="•"/>
            </a:pPr>
            <a:endParaRPr lang="de-DE" b="1" u="none" dirty="0" smtClean="0"/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Kundenmagazin für Makler </a:t>
            </a:r>
          </a:p>
        </p:txBody>
      </p:sp>
      <p:pic>
        <p:nvPicPr>
          <p:cNvPr id="3" name="Grafik 2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Textfeld 10"/>
          <p:cNvSpPr txBox="1"/>
          <p:nvPr/>
        </p:nvSpPr>
        <p:spPr>
          <a:xfrm>
            <a:off x="1142976" y="714356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Eine gute Startposition im Maklervertrieb</a:t>
            </a:r>
            <a:endParaRPr lang="de-DE" sz="2400" b="1" u="none" dirty="0"/>
          </a:p>
        </p:txBody>
      </p:sp>
      <p:sp>
        <p:nvSpPr>
          <p:cNvPr id="12" name="Textfeld 11"/>
          <p:cNvSpPr txBox="1"/>
          <p:nvPr/>
        </p:nvSpPr>
        <p:spPr>
          <a:xfrm>
            <a:off x="2071670" y="578645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u="none" dirty="0" smtClean="0"/>
              <a:t>… gibt´s bei  </a:t>
            </a:r>
            <a:endParaRPr lang="de-DE" sz="2000" b="1" u="none" dirty="0"/>
          </a:p>
        </p:txBody>
      </p:sp>
      <p:pic>
        <p:nvPicPr>
          <p:cNvPr id="13" name="Grafik 12" descr="Brunotte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424" y="5786455"/>
            <a:ext cx="373051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214422"/>
            <a:ext cx="71438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Fußzeilenplatzhalt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de-DE" b="1" u="none" dirty="0"/>
          </a:p>
        </p:txBody>
      </p:sp>
    </p:spTree>
  </p:cSld>
  <p:clrMapOvr>
    <a:masterClrMapping/>
  </p:clrMapOvr>
  <p:transition spd="med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1538" y="1194911"/>
            <a:ext cx="75724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>
                <a:solidFill>
                  <a:srgbClr val="FF9933"/>
                </a:solidFill>
              </a:rPr>
              <a:t>Disclaimer und Quellen:</a:t>
            </a:r>
          </a:p>
          <a:p>
            <a:endParaRPr lang="de-DE" b="1" u="none" dirty="0" smtClean="0"/>
          </a:p>
          <a:p>
            <a:r>
              <a:rPr lang="de-DE" b="1" u="none" dirty="0" smtClean="0"/>
              <a:t>Diese Präsentation wurde nach bestem Wissen erstellt. Dennoch können wir keine Haftung für Richtigkeit und Aktualität der Angaben übernehmen. Die Präsentation unterliegt dem Urheberrecht. Eine Weitergabe  - ganz oder in Teilen - ist Teilnehmern des Workshops „Die komplizierte Verflechtungskette</a:t>
            </a:r>
          </a:p>
          <a:p>
            <a:r>
              <a:rPr lang="de-DE" b="1" u="none" dirty="0" smtClean="0"/>
              <a:t>Pools - Makler – VU.“ des Berliner Arbeitskreises Maklerprozesse, 20./21. Juni 2011 innerhalb ihres Unternehmens gestattet. Eine Weitergabe an Externe bedarf der vorherigen Abstimmung. </a:t>
            </a:r>
          </a:p>
          <a:p>
            <a:endParaRPr lang="de-DE" b="1" u="none" dirty="0" smtClean="0"/>
          </a:p>
          <a:p>
            <a:r>
              <a:rPr lang="de-DE" b="1" u="none" dirty="0" smtClean="0"/>
              <a:t>Die Inhalte basieren im Wesentlichen auf eigenen Erhebungen mit Schwerpunkt auf der Maklerpoolstudie 2011 von BrunotteKonzept. Andere Quellen sind jeweils aufgeführt. </a:t>
            </a:r>
          </a:p>
          <a:p>
            <a:endParaRPr lang="de-DE" b="1" u="none" dirty="0" smtClean="0"/>
          </a:p>
          <a:p>
            <a:r>
              <a:rPr lang="de-DE" b="1" u="none" dirty="0" smtClean="0"/>
              <a:t>Das Bildmaterial stammt von </a:t>
            </a:r>
            <a:r>
              <a:rPr lang="de-DE" b="1" u="none" dirty="0" smtClean="0">
                <a:solidFill>
                  <a:srgbClr val="FF9933"/>
                </a:solidFill>
                <a:hlinkClick r:id="rId2"/>
              </a:rPr>
              <a:t>www.pixelio.de</a:t>
            </a:r>
            <a:endParaRPr lang="de-DE" b="1" u="none" dirty="0" smtClean="0">
              <a:solidFill>
                <a:srgbClr val="FF9933"/>
              </a:solidFill>
            </a:endParaRPr>
          </a:p>
          <a:p>
            <a:endParaRPr lang="de-DE" b="1" u="none" dirty="0" smtClean="0"/>
          </a:p>
          <a:p>
            <a:r>
              <a:rPr lang="de-DE" b="1" u="none" dirty="0" smtClean="0"/>
              <a:t>Stand: Juni 2011</a:t>
            </a:r>
          </a:p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892943" y="6215082"/>
            <a:ext cx="7358114" cy="476250"/>
          </a:xfrm>
        </p:spPr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u="none" dirty="0" smtClean="0"/>
              <a:t>©BrunotteKonzept, Berliner Arbeitskreis Maklerprozesse 20./21. Juni 2011</a:t>
            </a:r>
            <a:endParaRPr lang="de-DE" u="none" dirty="0"/>
          </a:p>
        </p:txBody>
      </p:sp>
      <p:pic>
        <p:nvPicPr>
          <p:cNvPr id="4" name="Grafik 3" descr="BrunotteWinkel_Oran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928662" y="857232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none" dirty="0" smtClean="0"/>
              <a:t>Fast 60 % der Vermittler erzielen weniger als 100.000 Euro Provision/Courtage im Jahr</a:t>
            </a:r>
            <a:endParaRPr lang="de-DE" sz="2000" b="1" u="none" dirty="0"/>
          </a:p>
        </p:txBody>
      </p:sp>
      <p:graphicFrame>
        <p:nvGraphicFramePr>
          <p:cNvPr id="8" name="Diagramm 7"/>
          <p:cNvGraphicFramePr/>
          <p:nvPr/>
        </p:nvGraphicFramePr>
        <p:xfrm>
          <a:off x="928662" y="1643050"/>
          <a:ext cx="735811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u="none" dirty="0" smtClean="0"/>
              <a:t>©BrunotteKonzept, Berliner Arbeitskreis Maklerprozesse 20./21. Juni 2011</a:t>
            </a:r>
            <a:endParaRPr lang="de-DE" u="none" dirty="0"/>
          </a:p>
        </p:txBody>
      </p:sp>
      <p:pic>
        <p:nvPicPr>
          <p:cNvPr id="4" name="Grafik 3" descr="BrunotteWinkel_Orang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928662" y="857232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none" dirty="0" smtClean="0"/>
              <a:t>65 % der Vermittler erzielen weniger als 50.000 Euro Gewinn pro Jahr</a:t>
            </a:r>
            <a:endParaRPr lang="de-DE" sz="2000" b="1" u="none" dirty="0"/>
          </a:p>
        </p:txBody>
      </p:sp>
      <p:graphicFrame>
        <p:nvGraphicFramePr>
          <p:cNvPr id="7" name="Diagramm 6"/>
          <p:cNvGraphicFramePr/>
          <p:nvPr/>
        </p:nvGraphicFramePr>
        <p:xfrm>
          <a:off x="857224" y="1428736"/>
          <a:ext cx="7215238" cy="463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1" name="Textfeld 10"/>
          <p:cNvSpPr txBox="1"/>
          <p:nvPr/>
        </p:nvSpPr>
        <p:spPr>
          <a:xfrm>
            <a:off x="1000100" y="785794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Bringen Pools die Rettung?</a:t>
            </a:r>
            <a:endParaRPr lang="de-DE" sz="2000" b="1" u="none" dirty="0"/>
          </a:p>
        </p:txBody>
      </p:sp>
      <p:pic>
        <p:nvPicPr>
          <p:cNvPr id="12" name="Picture 9" descr="ap_41777_NL_IMG_3350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1" y="1357298"/>
            <a:ext cx="7600977" cy="490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ußzeilenplatzhalt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>
    <p:wipe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b="1" u="none" dirty="0"/>
          </a:p>
        </p:txBody>
      </p:sp>
      <p:sp>
        <p:nvSpPr>
          <p:cNvPr id="12" name="Rechteck 11"/>
          <p:cNvSpPr/>
          <p:nvPr/>
        </p:nvSpPr>
        <p:spPr>
          <a:xfrm>
            <a:off x="1000100" y="785794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none" dirty="0" smtClean="0"/>
              <a:t>Makler und Pools</a:t>
            </a:r>
            <a:endParaRPr lang="de-DE" sz="2400" b="1" u="none" dirty="0"/>
          </a:p>
        </p:txBody>
      </p:sp>
      <p:sp>
        <p:nvSpPr>
          <p:cNvPr id="13" name="Textfeld 12"/>
          <p:cNvSpPr txBox="1"/>
          <p:nvPr/>
        </p:nvSpPr>
        <p:spPr>
          <a:xfrm>
            <a:off x="928662" y="1285860"/>
            <a:ext cx="7929618" cy="4862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u="none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Einige Fakten</a:t>
            </a:r>
          </a:p>
          <a:p>
            <a:endParaRPr lang="de-DE" sz="2000" b="1" u="none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000" b="1" u="none" dirty="0" smtClean="0"/>
              <a:t> Im </a:t>
            </a:r>
            <a:r>
              <a:rPr lang="de-DE" b="1" u="none" dirty="0" smtClean="0"/>
              <a:t>Vermittlerregister sind aktuell mehr als 44.000 Makler eingetragen. Der</a:t>
            </a:r>
          </a:p>
          <a:p>
            <a:r>
              <a:rPr lang="de-DE" b="1" u="none" dirty="0" smtClean="0"/>
              <a:t>   VDVM schätzt die Zahl der „echten Makler“ auf weniger als 10.000.</a:t>
            </a:r>
          </a:p>
          <a:p>
            <a:pPr>
              <a:buFont typeface="Arial" pitchFamily="34" charset="0"/>
              <a:buChar char="•"/>
            </a:pPr>
            <a:endParaRPr lang="de-DE" b="1" u="none" dirty="0" smtClean="0"/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Neun von zehn Maklern kooperieren bereits mit Pools, Verbünden oder  </a:t>
            </a:r>
          </a:p>
          <a:p>
            <a:r>
              <a:rPr lang="de-DE" b="1" u="none" dirty="0" smtClean="0"/>
              <a:t>  Servicedienstleistern und haben durchschnittlich drei Anbindungen.</a:t>
            </a:r>
          </a:p>
          <a:p>
            <a:pPr>
              <a:buFont typeface="Arial" pitchFamily="34" charset="0"/>
              <a:buChar char="•"/>
            </a:pPr>
            <a:endParaRPr lang="de-DE" b="1" u="none" dirty="0" smtClean="0"/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Nach Marktschätzungen reichen Makler nur 15 bis 20 Prozent  ihres   </a:t>
            </a:r>
          </a:p>
          <a:p>
            <a:r>
              <a:rPr lang="de-DE" b="1" u="none" dirty="0" smtClean="0"/>
              <a:t>  </a:t>
            </a:r>
            <a:r>
              <a:rPr lang="de-DE" b="1" u="none" dirty="0" err="1" smtClean="0"/>
              <a:t>Versicherungsgeschäftes</a:t>
            </a:r>
            <a:r>
              <a:rPr lang="de-DE" b="1" u="none" dirty="0" smtClean="0"/>
              <a:t> über Pools ein. Je kleiner das Maklerunternehmen, um</a:t>
            </a:r>
          </a:p>
          <a:p>
            <a:r>
              <a:rPr lang="de-DE" b="1" u="none" dirty="0" smtClean="0"/>
              <a:t>  so mehr Geschäft wird über Pools eingereicht. </a:t>
            </a:r>
          </a:p>
          <a:p>
            <a:endParaRPr lang="de-DE" b="1" u="none" dirty="0" smtClean="0"/>
          </a:p>
          <a:p>
            <a:pPr>
              <a:buFont typeface="Arial" pitchFamily="34" charset="0"/>
              <a:buChar char="•"/>
            </a:pPr>
            <a:r>
              <a:rPr lang="de-DE" b="1" u="none" dirty="0" smtClean="0"/>
              <a:t> Makler erwarten von Pools vor allem Zugang zu Produktgebern, Produkt- </a:t>
            </a:r>
          </a:p>
          <a:p>
            <a:r>
              <a:rPr lang="de-DE" b="1" u="none" dirty="0" smtClean="0"/>
              <a:t>  Vorauswahl, Einkaufsvorteile, Zugang zu IT-Lösungen und Software sowie</a:t>
            </a:r>
          </a:p>
          <a:p>
            <a:r>
              <a:rPr lang="de-DE" b="1" u="none" dirty="0" smtClean="0"/>
              <a:t>  administrative Unterstützung.</a:t>
            </a:r>
          </a:p>
          <a:p>
            <a:endParaRPr lang="de-DE" b="1" u="none" dirty="0" smtClean="0"/>
          </a:p>
          <a:p>
            <a:r>
              <a:rPr lang="de-DE" sz="1200" b="1" u="none" dirty="0" smtClean="0"/>
              <a:t>   Quellen:  dvb –Makleraudit 2009, YouGovPsychonomics, eigene Recherchen</a:t>
            </a:r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runotteWinkel_Oran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836613"/>
            <a:ext cx="285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 rot="21359282" flipV="1">
            <a:off x="1042988" y="1492250"/>
            <a:ext cx="7942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de-DE" u="none" dirty="0">
              <a:latin typeface="Arial" charset="0"/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1144588" y="14128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1600" b="1" u="none" dirty="0"/>
          </a:p>
        </p:txBody>
      </p:sp>
      <p:sp>
        <p:nvSpPr>
          <p:cNvPr id="10" name="Textfeld 9"/>
          <p:cNvSpPr txBox="1"/>
          <p:nvPr/>
        </p:nvSpPr>
        <p:spPr>
          <a:xfrm>
            <a:off x="928662" y="78579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none" dirty="0" smtClean="0"/>
              <a:t>Geschäftsmodelle</a:t>
            </a:r>
            <a:endParaRPr lang="de-DE" sz="2400" b="1" u="none" dirty="0"/>
          </a:p>
        </p:txBody>
      </p:sp>
      <p:sp>
        <p:nvSpPr>
          <p:cNvPr id="14" name="Textfeld 13"/>
          <p:cNvSpPr txBox="1"/>
          <p:nvPr/>
        </p:nvSpPr>
        <p:spPr>
          <a:xfrm>
            <a:off x="1142976" y="1428736"/>
            <a:ext cx="7500990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Maklerpools</a:t>
            </a:r>
            <a:r>
              <a:rPr lang="de-DE" sz="2400" b="1" u="none" dirty="0" smtClean="0"/>
              <a:t> </a:t>
            </a:r>
            <a:r>
              <a:rPr lang="de-DE" b="1" u="none" dirty="0" smtClean="0"/>
              <a:t>reichen das Geschäft beim Produktgeber ein und </a:t>
            </a:r>
          </a:p>
          <a:p>
            <a:pPr marL="342900" indent="-342900"/>
            <a:r>
              <a:rPr lang="de-DE" b="1" u="none" dirty="0" smtClean="0"/>
              <a:t>erhalten von diesem Courtage. Nur ein Teil wird an die Makler </a:t>
            </a:r>
          </a:p>
          <a:p>
            <a:pPr marL="342900" indent="-342900"/>
            <a:r>
              <a:rPr lang="de-DE" b="1" u="none" dirty="0" smtClean="0"/>
              <a:t>weitergegeben. Im Gegenzug für Makler kostenlose Leistungen zumeist ohne </a:t>
            </a:r>
          </a:p>
          <a:p>
            <a:pPr marL="342900" indent="-342900"/>
            <a:r>
              <a:rPr lang="de-DE" b="1" u="none" dirty="0" smtClean="0"/>
              <a:t>Mitgliedsbeitrag oder Gebühr (z.B. </a:t>
            </a: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BCA, Fonds Finanz, Jung, DMS &amp; Cie.</a:t>
            </a:r>
            <a:r>
              <a:rPr lang="de-DE" b="1" u="none" dirty="0" smtClean="0"/>
              <a:t>). </a:t>
            </a:r>
          </a:p>
          <a:p>
            <a:pPr marL="342900" indent="-342900"/>
            <a:endParaRPr lang="de-DE" sz="2000" u="none" dirty="0" smtClean="0"/>
          </a:p>
          <a:p>
            <a:pPr marL="342900" indent="-342900"/>
            <a:r>
              <a:rPr lang="de-DE" sz="2000" b="1" u="none" dirty="0" smtClean="0">
                <a:solidFill>
                  <a:schemeClr val="accent6">
                    <a:lumMod val="75000"/>
                  </a:schemeClr>
                </a:solidFill>
              </a:rPr>
              <a:t>Verbünde</a:t>
            </a:r>
            <a:r>
              <a:rPr lang="de-DE" sz="2000" b="1" u="none" dirty="0" smtClean="0"/>
              <a:t> </a:t>
            </a:r>
            <a:r>
              <a:rPr lang="de-DE" b="1" u="none" dirty="0" smtClean="0"/>
              <a:t>finanzieren sich über Aufnahmegebühren und laufende </a:t>
            </a:r>
          </a:p>
          <a:p>
            <a:pPr marL="342900" indent="-342900"/>
            <a:r>
              <a:rPr lang="de-DE" b="1" u="none" dirty="0" smtClean="0"/>
              <a:t>Mitgliedsbeiträge. Zusätzlich Overhead-Vergütung und/oder </a:t>
            </a:r>
          </a:p>
          <a:p>
            <a:pPr marL="342900" indent="-342900"/>
            <a:r>
              <a:rPr lang="de-DE" b="1" u="none" dirty="0" smtClean="0"/>
              <a:t>volumenabhängige Bonifikationen von Produktgebern (z.B. </a:t>
            </a: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CHARTA</a:t>
            </a:r>
            <a:r>
              <a:rPr lang="de-DE" b="1" u="none" dirty="0" smtClean="0"/>
              <a:t>). </a:t>
            </a:r>
          </a:p>
          <a:p>
            <a:pPr marL="342900" indent="-342900"/>
            <a:endParaRPr lang="de-DE" sz="2000" u="none" dirty="0" smtClean="0"/>
          </a:p>
          <a:p>
            <a:pPr marL="342900" indent="-342900"/>
            <a:r>
              <a:rPr lang="de-DE" sz="2000" b="1" u="none" dirty="0" smtClean="0">
                <a:solidFill>
                  <a:srgbClr val="E46C0A"/>
                </a:solidFill>
              </a:rPr>
              <a:t>Mischformen</a:t>
            </a:r>
            <a:r>
              <a:rPr lang="de-DE" sz="2400" b="1" u="none" dirty="0" smtClean="0"/>
              <a:t> </a:t>
            </a:r>
            <a:r>
              <a:rPr lang="de-DE" b="1" u="none" dirty="0" smtClean="0"/>
              <a:t>Pools entwickeln mehrstufige Modelle der Zusammenarbeit: </a:t>
            </a:r>
          </a:p>
          <a:p>
            <a:pPr marL="342900" indent="-342900"/>
            <a:r>
              <a:rPr lang="de-DE" b="1" u="none" dirty="0" smtClean="0"/>
              <a:t>AO, Pool, Servicedienstleister (z.B. </a:t>
            </a:r>
            <a:r>
              <a:rPr lang="de-DE" b="1" u="none" dirty="0" smtClean="0">
                <a:solidFill>
                  <a:srgbClr val="E46C0A"/>
                </a:solidFill>
              </a:rPr>
              <a:t>vfm</a:t>
            </a:r>
            <a:r>
              <a:rPr lang="de-DE" b="1" u="none" dirty="0" smtClean="0"/>
              <a:t>). </a:t>
            </a:r>
          </a:p>
          <a:p>
            <a:pPr marL="342900" indent="-342900"/>
            <a:r>
              <a:rPr lang="de-DE" b="1" u="none" dirty="0" smtClean="0"/>
              <a:t>Verbünde unterscheiden zwischen Mitgliedern (mit Beteiligung am Verbund) </a:t>
            </a:r>
          </a:p>
          <a:p>
            <a:pPr marL="342900" indent="-342900"/>
            <a:r>
              <a:rPr lang="de-DE" b="1" u="none" dirty="0" smtClean="0"/>
              <a:t>und Nichtmitgliedern (z.B. </a:t>
            </a: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VEMA</a:t>
            </a:r>
            <a:r>
              <a:rPr lang="de-DE" b="1" u="none" dirty="0" smtClean="0"/>
              <a:t>). Pools betreuen Vertriebe oder gründen </a:t>
            </a:r>
          </a:p>
          <a:p>
            <a:pPr marL="342900" indent="-342900"/>
            <a:r>
              <a:rPr lang="de-DE" b="1" u="none" dirty="0" smtClean="0"/>
              <a:t>eigene Vertriebsorganisationen für Vertreter/MGA (z.B. </a:t>
            </a:r>
            <a:r>
              <a:rPr lang="de-DE" b="1" u="none" dirty="0" smtClean="0">
                <a:solidFill>
                  <a:schemeClr val="accent6">
                    <a:lumMod val="75000"/>
                  </a:schemeClr>
                </a:solidFill>
              </a:rPr>
              <a:t>pma</a:t>
            </a:r>
            <a:r>
              <a:rPr lang="de-DE" b="1" u="none" dirty="0" smtClean="0"/>
              <a:t>).</a:t>
            </a:r>
            <a:endParaRPr lang="de-DE" b="1" u="none" dirty="0">
              <a:solidFill>
                <a:srgbClr val="E46C0A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b="1" u="none" smtClean="0"/>
              <a:t>©BrunotteKonzept, Berliner Arbeitskreis Maklerprozesse 20./21. Juni 2011</a:t>
            </a:r>
            <a:endParaRPr lang="de-DE" b="1" u="non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3433</Words>
  <Application>Microsoft Office PowerPoint</Application>
  <PresentationFormat>Bildschirmpräsentation (4:3)</PresentationFormat>
  <Paragraphs>910</Paragraphs>
  <Slides>48</Slides>
  <Notes>31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49" baseType="lpstr">
      <vt:lpstr>Larissa-Design</vt:lpstr>
      <vt:lpstr>Folie 0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Sabine Brunotte</dc:creator>
  <cp:lastModifiedBy>Asus</cp:lastModifiedBy>
  <cp:revision>857</cp:revision>
  <dcterms:created xsi:type="dcterms:W3CDTF">2008-09-07T17:47:40Z</dcterms:created>
  <dcterms:modified xsi:type="dcterms:W3CDTF">2011-11-01T15:46:39Z</dcterms:modified>
</cp:coreProperties>
</file>