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42"/>
  </p:notesMasterIdLst>
  <p:handoutMasterIdLst>
    <p:handoutMasterId r:id="rId43"/>
  </p:handoutMasterIdLst>
  <p:sldIdLst>
    <p:sldId id="291" r:id="rId2"/>
    <p:sldId id="347" r:id="rId3"/>
    <p:sldId id="487" r:id="rId4"/>
    <p:sldId id="551" r:id="rId5"/>
    <p:sldId id="553" r:id="rId6"/>
    <p:sldId id="582" r:id="rId7"/>
    <p:sldId id="585" r:id="rId8"/>
    <p:sldId id="596" r:id="rId9"/>
    <p:sldId id="597" r:id="rId10"/>
    <p:sldId id="552" r:id="rId11"/>
    <p:sldId id="579" r:id="rId12"/>
    <p:sldId id="578" r:id="rId13"/>
    <p:sldId id="577" r:id="rId14"/>
    <p:sldId id="584" r:id="rId15"/>
    <p:sldId id="541" r:id="rId16"/>
    <p:sldId id="547" r:id="rId17"/>
    <p:sldId id="507" r:id="rId18"/>
    <p:sldId id="549" r:id="rId19"/>
    <p:sldId id="573" r:id="rId20"/>
    <p:sldId id="574" r:id="rId21"/>
    <p:sldId id="554" r:id="rId22"/>
    <p:sldId id="567" r:id="rId23"/>
    <p:sldId id="556" r:id="rId24"/>
    <p:sldId id="572" r:id="rId25"/>
    <p:sldId id="576" r:id="rId26"/>
    <p:sldId id="565" r:id="rId27"/>
    <p:sldId id="581" r:id="rId28"/>
    <p:sldId id="603" r:id="rId29"/>
    <p:sldId id="570" r:id="rId30"/>
    <p:sldId id="571" r:id="rId31"/>
    <p:sldId id="586" r:id="rId32"/>
    <p:sldId id="604" r:id="rId33"/>
    <p:sldId id="548" r:id="rId34"/>
    <p:sldId id="580" r:id="rId35"/>
    <p:sldId id="588" r:id="rId36"/>
    <p:sldId id="602" r:id="rId37"/>
    <p:sldId id="599" r:id="rId38"/>
    <p:sldId id="600" r:id="rId39"/>
    <p:sldId id="352" r:id="rId40"/>
    <p:sldId id="479" r:id="rId41"/>
  </p:sldIdLst>
  <p:sldSz cx="9144000" cy="6858000" type="screen4x3"/>
  <p:notesSz cx="9991725" cy="6867525"/>
  <p:defaultTextStyle>
    <a:defPPr>
      <a:defRPr lang="de-DE"/>
    </a:defPPr>
    <a:lvl1pPr algn="l" rtl="0" fontAlgn="base">
      <a:spcBef>
        <a:spcPct val="0"/>
      </a:spcBef>
      <a:spcAft>
        <a:spcPct val="0"/>
      </a:spcAft>
      <a:defRPr u="sng" kern="1200">
        <a:solidFill>
          <a:schemeClr val="tx1"/>
        </a:solidFill>
        <a:latin typeface="Calibri" pitchFamily="34" charset="0"/>
        <a:ea typeface="+mn-ea"/>
        <a:cs typeface="+mn-cs"/>
      </a:defRPr>
    </a:lvl1pPr>
    <a:lvl2pPr marL="457200" algn="l" rtl="0" fontAlgn="base">
      <a:spcBef>
        <a:spcPct val="0"/>
      </a:spcBef>
      <a:spcAft>
        <a:spcPct val="0"/>
      </a:spcAft>
      <a:defRPr u="sng" kern="1200">
        <a:solidFill>
          <a:schemeClr val="tx1"/>
        </a:solidFill>
        <a:latin typeface="Calibri" pitchFamily="34" charset="0"/>
        <a:ea typeface="+mn-ea"/>
        <a:cs typeface="+mn-cs"/>
      </a:defRPr>
    </a:lvl2pPr>
    <a:lvl3pPr marL="914400" algn="l" rtl="0" fontAlgn="base">
      <a:spcBef>
        <a:spcPct val="0"/>
      </a:spcBef>
      <a:spcAft>
        <a:spcPct val="0"/>
      </a:spcAft>
      <a:defRPr u="sng" kern="1200">
        <a:solidFill>
          <a:schemeClr val="tx1"/>
        </a:solidFill>
        <a:latin typeface="Calibri" pitchFamily="34" charset="0"/>
        <a:ea typeface="+mn-ea"/>
        <a:cs typeface="+mn-cs"/>
      </a:defRPr>
    </a:lvl3pPr>
    <a:lvl4pPr marL="1371600" algn="l" rtl="0" fontAlgn="base">
      <a:spcBef>
        <a:spcPct val="0"/>
      </a:spcBef>
      <a:spcAft>
        <a:spcPct val="0"/>
      </a:spcAft>
      <a:defRPr u="sng" kern="1200">
        <a:solidFill>
          <a:schemeClr val="tx1"/>
        </a:solidFill>
        <a:latin typeface="Calibri" pitchFamily="34" charset="0"/>
        <a:ea typeface="+mn-ea"/>
        <a:cs typeface="+mn-cs"/>
      </a:defRPr>
    </a:lvl4pPr>
    <a:lvl5pPr marL="1828800" algn="l" rtl="0" fontAlgn="base">
      <a:spcBef>
        <a:spcPct val="0"/>
      </a:spcBef>
      <a:spcAft>
        <a:spcPct val="0"/>
      </a:spcAft>
      <a:defRPr u="sng" kern="1200">
        <a:solidFill>
          <a:schemeClr val="tx1"/>
        </a:solidFill>
        <a:latin typeface="Calibri" pitchFamily="34" charset="0"/>
        <a:ea typeface="+mn-ea"/>
        <a:cs typeface="+mn-cs"/>
      </a:defRPr>
    </a:lvl5pPr>
    <a:lvl6pPr marL="2286000" algn="l" defTabSz="914400" rtl="0" eaLnBrk="1" latinLnBrk="0" hangingPunct="1">
      <a:defRPr u="sng" kern="1200">
        <a:solidFill>
          <a:schemeClr val="tx1"/>
        </a:solidFill>
        <a:latin typeface="Calibri" pitchFamily="34" charset="0"/>
        <a:ea typeface="+mn-ea"/>
        <a:cs typeface="+mn-cs"/>
      </a:defRPr>
    </a:lvl6pPr>
    <a:lvl7pPr marL="2743200" algn="l" defTabSz="914400" rtl="0" eaLnBrk="1" latinLnBrk="0" hangingPunct="1">
      <a:defRPr u="sng" kern="1200">
        <a:solidFill>
          <a:schemeClr val="tx1"/>
        </a:solidFill>
        <a:latin typeface="Calibri" pitchFamily="34" charset="0"/>
        <a:ea typeface="+mn-ea"/>
        <a:cs typeface="+mn-cs"/>
      </a:defRPr>
    </a:lvl7pPr>
    <a:lvl8pPr marL="3200400" algn="l" defTabSz="914400" rtl="0" eaLnBrk="1" latinLnBrk="0" hangingPunct="1">
      <a:defRPr u="sng" kern="1200">
        <a:solidFill>
          <a:schemeClr val="tx1"/>
        </a:solidFill>
        <a:latin typeface="Calibri" pitchFamily="34" charset="0"/>
        <a:ea typeface="+mn-ea"/>
        <a:cs typeface="+mn-cs"/>
      </a:defRPr>
    </a:lvl8pPr>
    <a:lvl9pPr marL="3657600" algn="l" defTabSz="914400" rtl="0" eaLnBrk="1" latinLnBrk="0" hangingPunct="1">
      <a:defRPr u="sng"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9"/>
    <p:penClr>
      <a:srgbClr val="FF0000"/>
    </p:penClr>
  </p:showPr>
  <p:clrMru>
    <a:srgbClr val="FF9933"/>
    <a:srgbClr val="C0C0C0"/>
    <a:srgbClr val="777777"/>
    <a:srgbClr val="EAEAEA"/>
    <a:srgbClr val="E46C0A"/>
    <a:srgbClr val="FFFF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2" autoAdjust="0"/>
  </p:normalViewPr>
  <p:slideViewPr>
    <p:cSldViewPr>
      <p:cViewPr varScale="1">
        <p:scale>
          <a:sx n="54" d="100"/>
          <a:sy n="54" d="100"/>
        </p:scale>
        <p:origin x="-9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74"/>
    </p:cViewPr>
  </p:sorterViewPr>
  <p:notesViewPr>
    <p:cSldViewPr>
      <p:cViewPr varScale="1">
        <p:scale>
          <a:sx n="104" d="100"/>
          <a:sy n="104" d="100"/>
        </p:scale>
        <p:origin x="-1980" y="-90"/>
      </p:cViewPr>
      <p:guideLst>
        <p:guide orient="horz" pos="2163"/>
        <p:guide pos="314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ppe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ppe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ppe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Mappe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25234899328859134"/>
          <c:y val="2.2988505747126436E-2"/>
          <c:w val="0.73691275167785231"/>
          <c:h val="0.81379310344827738"/>
        </c:manualLayout>
      </c:layout>
      <c:barChart>
        <c:barDir val="bar"/>
        <c:grouping val="clustered"/>
        <c:ser>
          <c:idx val="0"/>
          <c:order val="0"/>
          <c:tx>
            <c:strRef>
              <c:f>Sheet1!$A$2</c:f>
              <c:strCache>
                <c:ptCount val="1"/>
                <c:pt idx="0">
                  <c:v>2006</c:v>
                </c:pt>
              </c:strCache>
            </c:strRef>
          </c:tx>
          <c:spPr>
            <a:solidFill>
              <a:srgbClr val="C0C0C0"/>
            </a:solidFill>
            <a:ln w="12543">
              <a:solidFill>
                <a:srgbClr val="FFFFFF"/>
              </a:solidFill>
              <a:prstDash val="solid"/>
            </a:ln>
          </c:spPr>
          <c:dLbls>
            <c:numFmt formatCode="General" sourceLinked="0"/>
            <c:spPr>
              <a:noFill/>
              <a:ln w="25087">
                <a:noFill/>
              </a:ln>
            </c:spPr>
            <c:txPr>
              <a:bodyPr/>
              <a:lstStyle/>
              <a:p>
                <a:pPr>
                  <a:defRPr sz="1000" b="1" i="0" u="none" strike="noStrike" baseline="0">
                    <a:solidFill>
                      <a:schemeClr val="tx1"/>
                    </a:solidFill>
                    <a:latin typeface="Arial"/>
                    <a:ea typeface="Arial"/>
                    <a:cs typeface="Arial"/>
                  </a:defRPr>
                </a:pPr>
                <a:endParaRPr lang="de-DE"/>
              </a:p>
            </c:txPr>
            <c:showVal val="1"/>
          </c:dLbls>
          <c:cat>
            <c:strRef>
              <c:f>Sheet1!$B$1:$M$1</c:f>
              <c:strCache>
                <c:ptCount val="4"/>
                <c:pt idx="0">
                  <c:v>Insgesamt</c:v>
                </c:pt>
                <c:pt idx="1">
                  <c:v>Früheres Bundesgebiet plus Berlin</c:v>
                </c:pt>
                <c:pt idx="2">
                  <c:v>Neue Bundesländer</c:v>
                </c:pt>
                <c:pt idx="3">
                  <c:v>Finanz- und Versicherungs- dienstleistungen</c:v>
                </c:pt>
              </c:strCache>
            </c:strRef>
          </c:cat>
          <c:val>
            <c:numRef>
              <c:f>Sheet1!$B$2:$M$2</c:f>
              <c:numCache>
                <c:formatCode>#,###,###,##0</c:formatCode>
                <c:ptCount val="4"/>
                <c:pt idx="0">
                  <c:v>23</c:v>
                </c:pt>
                <c:pt idx="1">
                  <c:v>24</c:v>
                </c:pt>
                <c:pt idx="2">
                  <c:v>6</c:v>
                </c:pt>
                <c:pt idx="3">
                  <c:v>29</c:v>
                </c:pt>
              </c:numCache>
            </c:numRef>
          </c:val>
        </c:ser>
        <c:ser>
          <c:idx val="1"/>
          <c:order val="1"/>
          <c:tx>
            <c:strRef>
              <c:f>Sheet1!$A$3</c:f>
              <c:strCache>
                <c:ptCount val="1"/>
                <c:pt idx="0">
                  <c:v>2007</c:v>
                </c:pt>
              </c:strCache>
            </c:strRef>
          </c:tx>
          <c:spPr>
            <a:solidFill>
              <a:srgbClr val="808080"/>
            </a:solidFill>
            <a:ln w="12543">
              <a:solidFill>
                <a:srgbClr val="FFFFFF"/>
              </a:solidFill>
              <a:prstDash val="solid"/>
            </a:ln>
          </c:spPr>
          <c:dLbls>
            <c:numFmt formatCode="General" sourceLinked="0"/>
            <c:spPr>
              <a:noFill/>
              <a:ln w="25087">
                <a:noFill/>
              </a:ln>
            </c:spPr>
            <c:txPr>
              <a:bodyPr/>
              <a:lstStyle/>
              <a:p>
                <a:pPr>
                  <a:defRPr sz="1000" b="1" i="0" u="none" strike="noStrike" baseline="0">
                    <a:solidFill>
                      <a:schemeClr val="tx1"/>
                    </a:solidFill>
                    <a:latin typeface="Arial"/>
                    <a:ea typeface="Arial"/>
                    <a:cs typeface="Arial"/>
                  </a:defRPr>
                </a:pPr>
                <a:endParaRPr lang="de-DE"/>
              </a:p>
            </c:txPr>
            <c:showVal val="1"/>
          </c:dLbls>
          <c:cat>
            <c:strRef>
              <c:f>Sheet1!$B$1:$M$1</c:f>
              <c:strCache>
                <c:ptCount val="4"/>
                <c:pt idx="0">
                  <c:v>Insgesamt</c:v>
                </c:pt>
                <c:pt idx="1">
                  <c:v>Früheres Bundesgebiet plus Berlin</c:v>
                </c:pt>
                <c:pt idx="2">
                  <c:v>Neue Bundesländer</c:v>
                </c:pt>
                <c:pt idx="3">
                  <c:v>Finanz- und Versicherungs- dienstleistungen</c:v>
                </c:pt>
              </c:strCache>
            </c:strRef>
          </c:cat>
          <c:val>
            <c:numRef>
              <c:f>Sheet1!$B$3:$M$3</c:f>
              <c:numCache>
                <c:formatCode>#,###,###,##0</c:formatCode>
                <c:ptCount val="4"/>
                <c:pt idx="0">
                  <c:v>23</c:v>
                </c:pt>
                <c:pt idx="1">
                  <c:v>24</c:v>
                </c:pt>
                <c:pt idx="2">
                  <c:v>6</c:v>
                </c:pt>
                <c:pt idx="3">
                  <c:v>29</c:v>
                </c:pt>
              </c:numCache>
            </c:numRef>
          </c:val>
        </c:ser>
        <c:ser>
          <c:idx val="2"/>
          <c:order val="2"/>
          <c:tx>
            <c:strRef>
              <c:f>Sheet1!$A$4</c:f>
              <c:strCache>
                <c:ptCount val="1"/>
                <c:pt idx="0">
                  <c:v>2008</c:v>
                </c:pt>
              </c:strCache>
            </c:strRef>
          </c:tx>
          <c:spPr>
            <a:solidFill>
              <a:srgbClr val="FF9933"/>
            </a:solidFill>
            <a:ln w="12543">
              <a:solidFill>
                <a:srgbClr val="FFFFFF"/>
              </a:solidFill>
              <a:prstDash val="solid"/>
            </a:ln>
          </c:spPr>
          <c:dLbls>
            <c:spPr>
              <a:noFill/>
              <a:ln w="25087">
                <a:noFill/>
              </a:ln>
            </c:spPr>
            <c:txPr>
              <a:bodyPr/>
              <a:lstStyle/>
              <a:p>
                <a:pPr>
                  <a:defRPr sz="1000" b="1" i="0" u="none" strike="noStrike" baseline="0">
                    <a:solidFill>
                      <a:schemeClr val="tx1"/>
                    </a:solidFill>
                    <a:latin typeface="Arial"/>
                    <a:ea typeface="Arial"/>
                    <a:cs typeface="Arial"/>
                  </a:defRPr>
                </a:pPr>
                <a:endParaRPr lang="de-DE"/>
              </a:p>
            </c:txPr>
            <c:showVal val="1"/>
          </c:dLbls>
          <c:cat>
            <c:strRef>
              <c:f>Sheet1!$B$1:$M$1</c:f>
              <c:strCache>
                <c:ptCount val="4"/>
                <c:pt idx="0">
                  <c:v>Insgesamt</c:v>
                </c:pt>
                <c:pt idx="1">
                  <c:v>Früheres Bundesgebiet plus Berlin</c:v>
                </c:pt>
                <c:pt idx="2">
                  <c:v>Neue Bundesländer</c:v>
                </c:pt>
                <c:pt idx="3">
                  <c:v>Finanz- und Versicherungs- dienstleistungen</c:v>
                </c:pt>
              </c:strCache>
            </c:strRef>
          </c:cat>
          <c:val>
            <c:numRef>
              <c:f>Sheet1!$B$4:$M$4</c:f>
              <c:numCache>
                <c:formatCode>#,###,###,##0</c:formatCode>
                <c:ptCount val="4"/>
                <c:pt idx="0">
                  <c:v>23</c:v>
                </c:pt>
                <c:pt idx="1">
                  <c:v>25</c:v>
                </c:pt>
                <c:pt idx="2">
                  <c:v>5</c:v>
                </c:pt>
                <c:pt idx="3">
                  <c:v>29</c:v>
                </c:pt>
              </c:numCache>
            </c:numRef>
          </c:val>
        </c:ser>
        <c:dLbls>
          <c:showVal val="1"/>
        </c:dLbls>
        <c:axId val="128115840"/>
        <c:axId val="45781760"/>
      </c:barChart>
      <c:catAx>
        <c:axId val="128115840"/>
        <c:scaling>
          <c:orientation val="minMax"/>
        </c:scaling>
        <c:axPos val="l"/>
        <c:numFmt formatCode="General" sourceLinked="1"/>
        <c:tickLblPos val="low"/>
        <c:spPr>
          <a:ln w="12543">
            <a:solidFill>
              <a:srgbClr val="C0C0C0"/>
            </a:solidFill>
            <a:prstDash val="solid"/>
          </a:ln>
        </c:spPr>
        <c:txPr>
          <a:bodyPr rot="0" vert="horz"/>
          <a:lstStyle/>
          <a:p>
            <a:pPr>
              <a:defRPr sz="790" b="0" i="0" u="none" strike="noStrike" baseline="0">
                <a:solidFill>
                  <a:schemeClr val="tx1"/>
                </a:solidFill>
                <a:latin typeface="Arial"/>
                <a:ea typeface="Arial"/>
                <a:cs typeface="Arial"/>
              </a:defRPr>
            </a:pPr>
            <a:endParaRPr lang="de-DE"/>
          </a:p>
        </c:txPr>
        <c:crossAx val="45781760"/>
        <c:crosses val="autoZero"/>
        <c:lblAlgn val="ctr"/>
        <c:lblOffset val="100"/>
        <c:tickLblSkip val="1"/>
        <c:tickMarkSkip val="1"/>
      </c:catAx>
      <c:valAx>
        <c:axId val="45781760"/>
        <c:scaling>
          <c:orientation val="minMax"/>
        </c:scaling>
        <c:axPos val="b"/>
        <c:majorGridlines>
          <c:spPr>
            <a:ln w="12543">
              <a:solidFill>
                <a:srgbClr val="C0C0C0"/>
              </a:solidFill>
              <a:prstDash val="solid"/>
            </a:ln>
          </c:spPr>
        </c:majorGridlines>
        <c:numFmt formatCode="General" sourceLinked="0"/>
        <c:tickLblPos val="low"/>
        <c:spPr>
          <a:ln w="12543">
            <a:solidFill>
              <a:srgbClr val="C0C0C0"/>
            </a:solidFill>
            <a:prstDash val="solid"/>
          </a:ln>
        </c:spPr>
        <c:txPr>
          <a:bodyPr rot="0" vert="horz"/>
          <a:lstStyle/>
          <a:p>
            <a:pPr>
              <a:defRPr sz="790" b="0" i="0" u="none" strike="noStrike" baseline="0">
                <a:solidFill>
                  <a:schemeClr val="tx1"/>
                </a:solidFill>
                <a:latin typeface="Arial"/>
                <a:ea typeface="Arial"/>
                <a:cs typeface="Arial"/>
              </a:defRPr>
            </a:pPr>
            <a:endParaRPr lang="de-DE"/>
          </a:p>
        </c:txPr>
        <c:crossAx val="128115840"/>
        <c:crosses val="autoZero"/>
        <c:crossBetween val="between"/>
      </c:valAx>
      <c:spPr>
        <a:noFill/>
        <a:ln w="12543">
          <a:solidFill>
            <a:srgbClr val="C0C0C0"/>
          </a:solidFill>
          <a:prstDash val="solid"/>
        </a:ln>
      </c:spPr>
    </c:plotArea>
    <c:legend>
      <c:legendPos val="b"/>
      <c:layout>
        <c:manualLayout>
          <c:xMode val="edge"/>
          <c:yMode val="edge"/>
          <c:x val="0.54093959731543662"/>
          <c:y val="0.94942528735632181"/>
          <c:w val="0.27919463087248331"/>
          <c:h val="4.8275862068965315E-2"/>
        </c:manualLayout>
      </c:layout>
      <c:spPr>
        <a:noFill/>
        <a:ln w="25087">
          <a:noFill/>
        </a:ln>
      </c:spPr>
      <c:txPr>
        <a:bodyPr/>
        <a:lstStyle/>
        <a:p>
          <a:pPr>
            <a:defRPr sz="1000" b="0" i="0" u="none" strike="noStrike" baseline="0">
              <a:solidFill>
                <a:schemeClr val="tx1"/>
              </a:solidFill>
              <a:latin typeface="Arial"/>
              <a:ea typeface="Arial"/>
              <a:cs typeface="Arial"/>
            </a:defRPr>
          </a:pPr>
          <a:endParaRPr lang="de-DE"/>
        </a:p>
      </c:txPr>
    </c:legend>
    <c:plotVisOnly val="1"/>
    <c:dispBlanksAs val="gap"/>
  </c:chart>
  <c:spPr>
    <a:noFill/>
    <a:ln>
      <a:noFill/>
    </a:ln>
  </c:spPr>
  <c:txPr>
    <a:bodyPr/>
    <a:lstStyle/>
    <a:p>
      <a:pPr>
        <a:defRPr sz="790" b="0" i="0" u="none" strike="noStrike" baseline="0">
          <a:solidFill>
            <a:schemeClr val="tx1"/>
          </a:solidFill>
          <a:latin typeface="Arial"/>
          <a:ea typeface="Arial"/>
          <a:cs typeface="Arial"/>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6.3897763578274758E-2"/>
          <c:y val="4.8275862068965301E-2"/>
          <c:w val="0.89936102236421722"/>
          <c:h val="0.77931034482758621"/>
        </c:manualLayout>
      </c:layout>
      <c:barChart>
        <c:barDir val="col"/>
        <c:grouping val="clustered"/>
        <c:ser>
          <c:idx val="0"/>
          <c:order val="0"/>
          <c:tx>
            <c:strRef>
              <c:f>Sheet1!$A$2</c:f>
              <c:strCache>
                <c:ptCount val="1"/>
                <c:pt idx="0">
                  <c:v>Top-100 Unternehmen</c:v>
                </c:pt>
              </c:strCache>
            </c:strRef>
          </c:tx>
          <c:spPr>
            <a:solidFill>
              <a:schemeClr val="tx1">
                <a:lumMod val="50000"/>
                <a:lumOff val="50000"/>
              </a:schemeClr>
            </a:solidFill>
            <a:ln w="11825">
              <a:solidFill>
                <a:srgbClr val="FFFFFF"/>
              </a:solidFill>
              <a:prstDash val="solid"/>
            </a:ln>
          </c:spPr>
          <c:dLbls>
            <c:numFmt formatCode="General" sourceLinked="0"/>
            <c:spPr>
              <a:noFill/>
              <a:ln w="23650">
                <a:noFill/>
              </a:ln>
            </c:spPr>
            <c:txPr>
              <a:bodyPr/>
              <a:lstStyle/>
              <a:p>
                <a:pPr>
                  <a:defRPr sz="838" b="1" i="0" u="none" strike="noStrike" baseline="0">
                    <a:solidFill>
                      <a:schemeClr val="tx1"/>
                    </a:solidFill>
                    <a:latin typeface="Arial"/>
                    <a:ea typeface="Arial"/>
                    <a:cs typeface="Arial"/>
                  </a:defRPr>
                </a:pPr>
                <a:endParaRPr lang="de-DE"/>
              </a:p>
            </c:txPr>
            <c:showVal val="1"/>
          </c:dLbls>
          <c:cat>
            <c:numRef>
              <c:f>Sheet1!$B$1:$F$1</c:f>
              <c:numCache>
                <c:formatCode>General</c:formatCode>
                <c:ptCount val="5"/>
                <c:pt idx="0">
                  <c:v>2006</c:v>
                </c:pt>
                <c:pt idx="1">
                  <c:v>2007</c:v>
                </c:pt>
                <c:pt idx="2">
                  <c:v>2008</c:v>
                </c:pt>
                <c:pt idx="3">
                  <c:v>2009</c:v>
                </c:pt>
                <c:pt idx="4">
                  <c:v>2010</c:v>
                </c:pt>
              </c:numCache>
            </c:numRef>
          </c:cat>
          <c:val>
            <c:numRef>
              <c:f>Sheet1!$B$2:$F$2</c:f>
              <c:numCache>
                <c:formatCode>#,###,###,##0.0</c:formatCode>
                <c:ptCount val="5"/>
                <c:pt idx="0">
                  <c:v>0.2</c:v>
                </c:pt>
                <c:pt idx="1">
                  <c:v>1.3</c:v>
                </c:pt>
                <c:pt idx="2">
                  <c:v>1.3</c:v>
                </c:pt>
                <c:pt idx="3">
                  <c:v>0.9</c:v>
                </c:pt>
                <c:pt idx="4">
                  <c:v>2.2000000000000002</c:v>
                </c:pt>
              </c:numCache>
            </c:numRef>
          </c:val>
        </c:ser>
        <c:ser>
          <c:idx val="1"/>
          <c:order val="1"/>
          <c:tx>
            <c:strRef>
              <c:f>Sheet1!$A$3</c:f>
              <c:strCache>
                <c:ptCount val="1"/>
                <c:pt idx="0">
                  <c:v>Top-200 Unternehmen</c:v>
                </c:pt>
              </c:strCache>
            </c:strRef>
          </c:tx>
          <c:spPr>
            <a:solidFill>
              <a:schemeClr val="accent6"/>
            </a:solidFill>
            <a:ln w="11825">
              <a:solidFill>
                <a:srgbClr val="FFFFFF"/>
              </a:solidFill>
              <a:prstDash val="solid"/>
            </a:ln>
          </c:spPr>
          <c:dLbls>
            <c:numFmt formatCode="General" sourceLinked="0"/>
            <c:spPr>
              <a:noFill/>
              <a:ln w="23650">
                <a:noFill/>
              </a:ln>
            </c:spPr>
            <c:txPr>
              <a:bodyPr/>
              <a:lstStyle/>
              <a:p>
                <a:pPr>
                  <a:defRPr sz="838" b="1" i="0" u="none" strike="noStrike" baseline="0">
                    <a:solidFill>
                      <a:schemeClr val="tx1"/>
                    </a:solidFill>
                    <a:latin typeface="Arial"/>
                    <a:ea typeface="Arial"/>
                    <a:cs typeface="Arial"/>
                  </a:defRPr>
                </a:pPr>
                <a:endParaRPr lang="de-DE"/>
              </a:p>
            </c:txPr>
            <c:showVal val="1"/>
          </c:dLbls>
          <c:cat>
            <c:numRef>
              <c:f>Sheet1!$B$1:$F$1</c:f>
              <c:numCache>
                <c:formatCode>General</c:formatCode>
                <c:ptCount val="5"/>
                <c:pt idx="0">
                  <c:v>2006</c:v>
                </c:pt>
                <c:pt idx="1">
                  <c:v>2007</c:v>
                </c:pt>
                <c:pt idx="2">
                  <c:v>2008</c:v>
                </c:pt>
                <c:pt idx="3">
                  <c:v>2009</c:v>
                </c:pt>
                <c:pt idx="4">
                  <c:v>2010</c:v>
                </c:pt>
              </c:numCache>
            </c:numRef>
          </c:cat>
          <c:val>
            <c:numRef>
              <c:f>Sheet1!$B$3:$F$3</c:f>
              <c:numCache>
                <c:formatCode>#,###,###,##0.0</c:formatCode>
                <c:ptCount val="5"/>
                <c:pt idx="0">
                  <c:v>1.2</c:v>
                </c:pt>
                <c:pt idx="1">
                  <c:v>1.8</c:v>
                </c:pt>
                <c:pt idx="2">
                  <c:v>2.5</c:v>
                </c:pt>
                <c:pt idx="3">
                  <c:v>2.5</c:v>
                </c:pt>
                <c:pt idx="4">
                  <c:v>3.2</c:v>
                </c:pt>
              </c:numCache>
            </c:numRef>
          </c:val>
        </c:ser>
        <c:axId val="46077440"/>
        <c:axId val="46078976"/>
      </c:barChart>
      <c:catAx>
        <c:axId val="46077440"/>
        <c:scaling>
          <c:orientation val="minMax"/>
        </c:scaling>
        <c:axPos val="b"/>
        <c:numFmt formatCode="General" sourceLinked="1"/>
        <c:tickLblPos val="low"/>
        <c:spPr>
          <a:ln w="11825">
            <a:solidFill>
              <a:srgbClr val="C0C0C0"/>
            </a:solidFill>
            <a:prstDash val="solid"/>
          </a:ln>
        </c:spPr>
        <c:txPr>
          <a:bodyPr rot="0" vert="horz"/>
          <a:lstStyle/>
          <a:p>
            <a:pPr>
              <a:defRPr sz="838" b="0" i="0" u="none" strike="noStrike" baseline="0">
                <a:solidFill>
                  <a:schemeClr val="tx1"/>
                </a:solidFill>
                <a:latin typeface="Arial"/>
                <a:ea typeface="Arial"/>
                <a:cs typeface="Arial"/>
              </a:defRPr>
            </a:pPr>
            <a:endParaRPr lang="de-DE"/>
          </a:p>
        </c:txPr>
        <c:crossAx val="46078976"/>
        <c:crosses val="autoZero"/>
        <c:lblAlgn val="ctr"/>
        <c:lblOffset val="100"/>
        <c:tickLblSkip val="1"/>
        <c:tickMarkSkip val="1"/>
      </c:catAx>
      <c:valAx>
        <c:axId val="46078976"/>
        <c:scaling>
          <c:orientation val="minMax"/>
        </c:scaling>
        <c:axPos val="l"/>
        <c:majorGridlines>
          <c:spPr>
            <a:ln w="11825">
              <a:solidFill>
                <a:srgbClr val="C0C0C0"/>
              </a:solidFill>
              <a:prstDash val="solid"/>
            </a:ln>
          </c:spPr>
        </c:majorGridlines>
        <c:numFmt formatCode="General" sourceLinked="0"/>
        <c:tickLblPos val="nextTo"/>
        <c:spPr>
          <a:ln w="11825">
            <a:solidFill>
              <a:srgbClr val="C0C0C0"/>
            </a:solidFill>
            <a:prstDash val="solid"/>
          </a:ln>
        </c:spPr>
        <c:txPr>
          <a:bodyPr rot="0" vert="horz"/>
          <a:lstStyle/>
          <a:p>
            <a:pPr>
              <a:defRPr sz="838" b="0" i="0" u="none" strike="noStrike" baseline="0">
                <a:solidFill>
                  <a:schemeClr val="tx1"/>
                </a:solidFill>
                <a:latin typeface="Arial"/>
                <a:ea typeface="Arial"/>
                <a:cs typeface="Arial"/>
              </a:defRPr>
            </a:pPr>
            <a:endParaRPr lang="de-DE"/>
          </a:p>
        </c:txPr>
        <c:crossAx val="46077440"/>
        <c:crosses val="autoZero"/>
        <c:crossBetween val="between"/>
      </c:valAx>
      <c:spPr>
        <a:noFill/>
        <a:ln w="11825">
          <a:solidFill>
            <a:srgbClr val="C0C0C0"/>
          </a:solidFill>
          <a:prstDash val="solid"/>
        </a:ln>
      </c:spPr>
    </c:plotArea>
    <c:legend>
      <c:legendPos val="b"/>
      <c:layout>
        <c:manualLayout>
          <c:xMode val="edge"/>
          <c:yMode val="edge"/>
          <c:x val="0.16932907348242857"/>
          <c:y val="0.94482758620689788"/>
          <c:w val="0.68530351437699677"/>
          <c:h val="4.8275862068965301E-2"/>
        </c:manualLayout>
      </c:layout>
      <c:spPr>
        <a:noFill/>
        <a:ln w="23650">
          <a:noFill/>
        </a:ln>
      </c:spPr>
      <c:txPr>
        <a:bodyPr/>
        <a:lstStyle/>
        <a:p>
          <a:pPr>
            <a:defRPr sz="768" b="0" i="0" u="none" strike="noStrike" baseline="0">
              <a:solidFill>
                <a:schemeClr val="tx1"/>
              </a:solidFill>
              <a:latin typeface="Arial"/>
              <a:ea typeface="Arial"/>
              <a:cs typeface="Arial"/>
            </a:defRPr>
          </a:pPr>
          <a:endParaRPr lang="de-DE"/>
        </a:p>
      </c:txPr>
    </c:legend>
    <c:plotVisOnly val="1"/>
    <c:dispBlanksAs val="gap"/>
  </c:chart>
  <c:spPr>
    <a:solidFill>
      <a:prstClr val="white">
        <a:lumMod val="95000"/>
      </a:prstClr>
    </a:solidFill>
    <a:ln>
      <a:noFill/>
    </a:ln>
  </c:spPr>
  <c:txPr>
    <a:bodyPr/>
    <a:lstStyle/>
    <a:p>
      <a:pPr>
        <a:defRPr sz="1629" b="1" i="0" u="none" strike="noStrike" baseline="0">
          <a:solidFill>
            <a:schemeClr val="tx1"/>
          </a:solidFill>
          <a:latin typeface="Arial"/>
          <a:ea typeface="Arial"/>
          <a:cs typeface="Arial"/>
        </a:defRPr>
      </a:pPr>
      <a:endParaRPr lang="de-D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style val="9"/>
  <c:chart>
    <c:title>
      <c:tx>
        <c:rich>
          <a:bodyPr/>
          <a:lstStyle/>
          <a:p>
            <a:pPr>
              <a:defRPr/>
            </a:pPr>
            <a:r>
              <a:rPr lang="de-DE" sz="1600" dirty="0"/>
              <a:t>Relevanz </a:t>
            </a:r>
            <a:r>
              <a:rPr lang="de-DE" sz="1600" dirty="0" smtClean="0"/>
              <a:t>Ausbau des Frauenanteils in Führungsaufgaben</a:t>
            </a:r>
          </a:p>
          <a:p>
            <a:pPr>
              <a:defRPr/>
            </a:pPr>
            <a:r>
              <a:rPr lang="de-DE" sz="1600" dirty="0" smtClean="0"/>
              <a:t> aus Sicht der Assekuranz</a:t>
            </a:r>
            <a:endParaRPr lang="de-DE" sz="1600" dirty="0"/>
          </a:p>
        </c:rich>
      </c:tx>
      <c:layout>
        <c:manualLayout>
          <c:xMode val="edge"/>
          <c:yMode val="edge"/>
          <c:x val="1.592008702329784E-3"/>
          <c:y val="0"/>
        </c:manualLayout>
      </c:layout>
    </c:title>
    <c:plotArea>
      <c:layout>
        <c:manualLayout>
          <c:layoutTarget val="inner"/>
          <c:xMode val="edge"/>
          <c:yMode val="edge"/>
          <c:x val="0.13031584287258224"/>
          <c:y val="0.21000000000000021"/>
          <c:w val="0.47008403361344625"/>
          <c:h val="0.650465116279072"/>
        </c:manualLayout>
      </c:layout>
      <c:pieChart>
        <c:varyColors val="1"/>
        <c:ser>
          <c:idx val="0"/>
          <c:order val="0"/>
          <c:dPt>
            <c:idx val="0"/>
            <c:spPr>
              <a:solidFill>
                <a:srgbClr val="F79646"/>
              </a:solidFill>
            </c:spPr>
          </c:dPt>
          <c:dPt>
            <c:idx val="1"/>
            <c:spPr>
              <a:solidFill>
                <a:schemeClr val="tx1">
                  <a:lumMod val="50000"/>
                  <a:lumOff val="50000"/>
                </a:schemeClr>
              </a:solidFill>
            </c:spPr>
          </c:dPt>
          <c:dPt>
            <c:idx val="2"/>
            <c:spPr>
              <a:solidFill>
                <a:schemeClr val="bg1">
                  <a:lumMod val="85000"/>
                </a:schemeClr>
              </a:solidFill>
            </c:spPr>
          </c:dPt>
          <c:dPt>
            <c:idx val="3"/>
            <c:spPr>
              <a:solidFill>
                <a:schemeClr val="bg1">
                  <a:lumMod val="95000"/>
                </a:schemeClr>
              </a:solidFill>
            </c:spPr>
          </c:dPt>
          <c:dLbls>
            <c:dLbl>
              <c:idx val="0"/>
              <c:layout/>
              <c:dLblPos val="inEnd"/>
              <c:showVal val="1"/>
            </c:dLbl>
            <c:dLbl>
              <c:idx val="1"/>
              <c:layout/>
              <c:dLblPos val="inEnd"/>
              <c:showVal val="1"/>
            </c:dLbl>
            <c:dLbl>
              <c:idx val="2"/>
              <c:layout/>
              <c:dLblPos val="inEnd"/>
              <c:showVal val="1"/>
            </c:dLbl>
            <c:dLbl>
              <c:idx val="3"/>
              <c:layout/>
              <c:dLblPos val="inEnd"/>
              <c:showVal val="1"/>
            </c:dLbl>
            <c:delete val="1"/>
            <c:txPr>
              <a:bodyPr/>
              <a:lstStyle/>
              <a:p>
                <a:pPr>
                  <a:defRPr sz="1200" b="1"/>
                </a:pPr>
                <a:endParaRPr lang="de-DE"/>
              </a:p>
            </c:txPr>
            <c:dLblPos val="inEnd"/>
          </c:dLbls>
          <c:cat>
            <c:strRef>
              <c:f>Tabelle1!$F$13:$F$16</c:f>
              <c:strCache>
                <c:ptCount val="4"/>
                <c:pt idx="0">
                  <c:v>sehr hoch</c:v>
                </c:pt>
                <c:pt idx="1">
                  <c:v>hoch</c:v>
                </c:pt>
                <c:pt idx="2">
                  <c:v>niedrig</c:v>
                </c:pt>
                <c:pt idx="3">
                  <c:v>sehr niedrig</c:v>
                </c:pt>
              </c:strCache>
            </c:strRef>
          </c:cat>
          <c:val>
            <c:numRef>
              <c:f>Tabelle1!$G$13:$G$16</c:f>
              <c:numCache>
                <c:formatCode>General</c:formatCode>
                <c:ptCount val="4"/>
                <c:pt idx="0">
                  <c:v>38</c:v>
                </c:pt>
                <c:pt idx="1">
                  <c:v>49</c:v>
                </c:pt>
                <c:pt idx="2">
                  <c:v>9</c:v>
                </c:pt>
                <c:pt idx="3">
                  <c:v>4</c:v>
                </c:pt>
              </c:numCache>
            </c:numRef>
          </c:val>
        </c:ser>
        <c:firstSliceAng val="0"/>
      </c:pieChart>
    </c:plotArea>
    <c:legend>
      <c:legendPos val="r"/>
      <c:layout>
        <c:manualLayout>
          <c:xMode val="edge"/>
          <c:yMode val="edge"/>
          <c:x val="0.78103058756597254"/>
          <c:y val="0.44292370292189803"/>
          <c:w val="0.18408317879210037"/>
          <c:h val="0.24107969484872074"/>
        </c:manualLayout>
      </c:layout>
      <c:txPr>
        <a:bodyPr/>
        <a:lstStyle/>
        <a:p>
          <a:pPr>
            <a:defRPr sz="1200" b="1"/>
          </a:pPr>
          <a:endParaRPr lang="de-DE"/>
        </a:p>
      </c:txPr>
    </c:legend>
    <c:plotVisOnly val="1"/>
  </c:chart>
  <c:spPr>
    <a:solidFill>
      <a:schemeClr val="bg1">
        <a:lumMod val="95000"/>
      </a:schemeClr>
    </a:solidFill>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style val="9"/>
  <c:chart>
    <c:title>
      <c:tx>
        <c:rich>
          <a:bodyPr/>
          <a:lstStyle/>
          <a:p>
            <a:pPr>
              <a:defRPr/>
            </a:pPr>
            <a:r>
              <a:rPr lang="de-DE" sz="1400" dirty="0"/>
              <a:t>Relevanz des Ausbaus von Frauen in Führungsaufgaben aus Unternehmenssicht</a:t>
            </a:r>
          </a:p>
        </c:rich>
      </c:tx>
      <c:layout/>
    </c:title>
    <c:plotArea>
      <c:layout>
        <c:manualLayout>
          <c:layoutTarget val="inner"/>
          <c:xMode val="edge"/>
          <c:yMode val="edge"/>
          <c:x val="0.13031584287258224"/>
          <c:y val="0.21000000000000021"/>
          <c:w val="0.47008403361344636"/>
          <c:h val="0.65046511627907222"/>
        </c:manualLayout>
      </c:layout>
      <c:pieChart>
        <c:varyColors val="1"/>
        <c:firstSliceAng val="0"/>
      </c:pieChart>
    </c:plotArea>
    <c:legend>
      <c:legendPos val="r"/>
      <c:layout/>
    </c:legend>
    <c:plotVisOnly val="1"/>
  </c:chart>
  <c:spPr>
    <a:solidFill>
      <a:schemeClr val="bg1">
        <a:lumMod val="95000"/>
      </a:schemeClr>
    </a:soli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style val="16"/>
  <c:chart>
    <c:title>
      <c:tx>
        <c:rich>
          <a:bodyPr/>
          <a:lstStyle/>
          <a:p>
            <a:pPr algn="ctr">
              <a:defRPr/>
            </a:pPr>
            <a:r>
              <a:rPr lang="en-US" sz="1400" dirty="0"/>
              <a:t>Die wichtigsten </a:t>
            </a:r>
            <a:r>
              <a:rPr lang="en-US" sz="1400" dirty="0" smtClean="0"/>
              <a:t> Maßnahmen  zur  Steigerung </a:t>
            </a:r>
            <a:r>
              <a:rPr lang="en-US" sz="1400" dirty="0"/>
              <a:t>des Frauenanteils in </a:t>
            </a:r>
            <a:r>
              <a:rPr lang="en-US" sz="1400" dirty="0" smtClean="0"/>
              <a:t>Führungspositionen</a:t>
            </a:r>
            <a:endParaRPr lang="en-US" sz="1400" dirty="0"/>
          </a:p>
        </c:rich>
      </c:tx>
      <c:layout/>
    </c:title>
    <c:plotArea>
      <c:layout>
        <c:manualLayout>
          <c:layoutTarget val="inner"/>
          <c:xMode val="edge"/>
          <c:yMode val="edge"/>
          <c:x val="0.49734536720645889"/>
          <c:y val="0.23466673236513941"/>
          <c:w val="0.4301153865200813"/>
          <c:h val="0.56603844368530365"/>
        </c:manualLayout>
      </c:layout>
      <c:barChart>
        <c:barDir val="bar"/>
        <c:grouping val="clustered"/>
        <c:ser>
          <c:idx val="0"/>
          <c:order val="0"/>
          <c:dLbls>
            <c:txPr>
              <a:bodyPr/>
              <a:lstStyle/>
              <a:p>
                <a:pPr>
                  <a:defRPr b="1"/>
                </a:pPr>
                <a:endParaRPr lang="de-DE"/>
              </a:p>
            </c:txPr>
            <c:dLblPos val="inEnd"/>
            <c:showVal val="1"/>
          </c:dLbls>
          <c:cat>
            <c:strRef>
              <c:f>Tabelle1!$E$27:$E$32</c:f>
              <c:strCache>
                <c:ptCount val="6"/>
                <c:pt idx="0">
                  <c:v>Vom Unternehmen definierte Frauenquote je Führungsebene</c:v>
                </c:pt>
                <c:pt idx="1">
                  <c:v>Jobsharing</c:v>
                </c:pt>
                <c:pt idx="2">
                  <c:v>PE-Programme und Weiterbildung für Frauen</c:v>
                </c:pt>
                <c:pt idx="3">
                  <c:v>Unterstützung bei der Kinderbetreuung (Organisation und/oder Finanzierung)</c:v>
                </c:pt>
                <c:pt idx="4">
                  <c:v>Höherer Stellenwert des Themas bei Führungskräften</c:v>
                </c:pt>
                <c:pt idx="5">
                  <c:v>Flexible Arbeitsorganisation</c:v>
                </c:pt>
              </c:strCache>
            </c:strRef>
          </c:cat>
          <c:val>
            <c:numRef>
              <c:f>Tabelle1!$F$27:$F$32</c:f>
              <c:numCache>
                <c:formatCode>General</c:formatCode>
                <c:ptCount val="6"/>
                <c:pt idx="0">
                  <c:v>10</c:v>
                </c:pt>
                <c:pt idx="1">
                  <c:v>27</c:v>
                </c:pt>
                <c:pt idx="2">
                  <c:v>44</c:v>
                </c:pt>
                <c:pt idx="3">
                  <c:v>66</c:v>
                </c:pt>
                <c:pt idx="4">
                  <c:v>68</c:v>
                </c:pt>
                <c:pt idx="5">
                  <c:v>71</c:v>
                </c:pt>
              </c:numCache>
            </c:numRef>
          </c:val>
        </c:ser>
        <c:dLbls>
          <c:showVal val="1"/>
        </c:dLbls>
        <c:axId val="79173888"/>
        <c:axId val="79183872"/>
      </c:barChart>
      <c:catAx>
        <c:axId val="79173888"/>
        <c:scaling>
          <c:orientation val="minMax"/>
        </c:scaling>
        <c:axPos val="l"/>
        <c:tickLblPos val="nextTo"/>
        <c:txPr>
          <a:bodyPr/>
          <a:lstStyle/>
          <a:p>
            <a:pPr>
              <a:defRPr sz="1200" b="1"/>
            </a:pPr>
            <a:endParaRPr lang="de-DE"/>
          </a:p>
        </c:txPr>
        <c:crossAx val="79183872"/>
        <c:crosses val="autoZero"/>
        <c:auto val="1"/>
        <c:lblAlgn val="ctr"/>
        <c:lblOffset val="100"/>
      </c:catAx>
      <c:valAx>
        <c:axId val="79183872"/>
        <c:scaling>
          <c:orientation val="minMax"/>
        </c:scaling>
        <c:axPos val="b"/>
        <c:numFmt formatCode="General" sourceLinked="1"/>
        <c:tickLblPos val="nextTo"/>
        <c:crossAx val="79173888"/>
        <c:crosses val="autoZero"/>
        <c:crossBetween val="between"/>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sz="2000"/>
            </a:pPr>
            <a:r>
              <a:rPr lang="de-DE" sz="2000" dirty="0">
                <a:solidFill>
                  <a:schemeClr val="accent6"/>
                </a:solidFill>
              </a:rPr>
              <a:t>Kompetenzen von Frauen im Vertrieb</a:t>
            </a:r>
          </a:p>
        </c:rich>
      </c:tx>
      <c:layout/>
    </c:title>
    <c:plotArea>
      <c:layout>
        <c:manualLayout>
          <c:layoutTarget val="inner"/>
          <c:xMode val="edge"/>
          <c:yMode val="edge"/>
          <c:x val="0.38034003059559085"/>
          <c:y val="0.12327468329929757"/>
          <c:w val="0.48169076774148545"/>
          <c:h val="0.64168296408478265"/>
        </c:manualLayout>
      </c:layout>
      <c:barChart>
        <c:barDir val="bar"/>
        <c:grouping val="percentStacked"/>
        <c:ser>
          <c:idx val="0"/>
          <c:order val="0"/>
          <c:tx>
            <c:strRef>
              <c:f>Tabelle1!$K$57</c:f>
              <c:strCache>
                <c:ptCount val="1"/>
                <c:pt idx="0">
                  <c:v>1</c:v>
                </c:pt>
              </c:strCache>
            </c:strRef>
          </c:tx>
          <c:spPr>
            <a:solidFill>
              <a:schemeClr val="accent6"/>
            </a:solidFill>
          </c:spPr>
          <c:dLbls>
            <c:dLblPos val="ctr"/>
            <c:showVal val="1"/>
          </c:dLbls>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Tabelle1!$K$58:$K$63</c:f>
              <c:numCache>
                <c:formatCode>General</c:formatCode>
                <c:ptCount val="6"/>
                <c:pt idx="0">
                  <c:v>42.7</c:v>
                </c:pt>
                <c:pt idx="1">
                  <c:v>24.8</c:v>
                </c:pt>
                <c:pt idx="2">
                  <c:v>22.2</c:v>
                </c:pt>
                <c:pt idx="3">
                  <c:v>29.9</c:v>
                </c:pt>
                <c:pt idx="4">
                  <c:v>16.2</c:v>
                </c:pt>
                <c:pt idx="5">
                  <c:v>24.3</c:v>
                </c:pt>
              </c:numCache>
            </c:numRef>
          </c:val>
        </c:ser>
        <c:ser>
          <c:idx val="1"/>
          <c:order val="1"/>
          <c:tx>
            <c:strRef>
              <c:f>Tabelle1!$L$57</c:f>
              <c:strCache>
                <c:ptCount val="1"/>
                <c:pt idx="0">
                  <c:v>2</c:v>
                </c:pt>
              </c:strCache>
            </c:strRef>
          </c:tx>
          <c:spPr>
            <a:solidFill>
              <a:schemeClr val="bg1"/>
            </a:solidFill>
          </c:spPr>
          <c:dLbls>
            <c:dLblPos val="ctr"/>
            <c:showVal val="1"/>
          </c:dLbls>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Tabelle1!$L$58:$L$63</c:f>
              <c:numCache>
                <c:formatCode>General</c:formatCode>
                <c:ptCount val="6"/>
                <c:pt idx="0">
                  <c:v>43.6</c:v>
                </c:pt>
                <c:pt idx="1">
                  <c:v>49.6</c:v>
                </c:pt>
                <c:pt idx="2">
                  <c:v>57.3</c:v>
                </c:pt>
                <c:pt idx="3">
                  <c:v>49.6</c:v>
                </c:pt>
                <c:pt idx="4">
                  <c:v>35</c:v>
                </c:pt>
                <c:pt idx="5">
                  <c:v>41.7</c:v>
                </c:pt>
              </c:numCache>
            </c:numRef>
          </c:val>
        </c:ser>
        <c:ser>
          <c:idx val="2"/>
          <c:order val="2"/>
          <c:tx>
            <c:strRef>
              <c:f>Tabelle1!$M$57</c:f>
              <c:strCache>
                <c:ptCount val="1"/>
                <c:pt idx="0">
                  <c:v>3</c:v>
                </c:pt>
              </c:strCache>
            </c:strRef>
          </c:tx>
          <c:spPr>
            <a:solidFill>
              <a:schemeClr val="bg1">
                <a:lumMod val="95000"/>
              </a:schemeClr>
            </a:solidFill>
          </c:spPr>
          <c:dLbls>
            <c:dLblPos val="ctr"/>
            <c:showVal val="1"/>
          </c:dLbls>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Tabelle1!$M$58:$M$63</c:f>
              <c:numCache>
                <c:formatCode>General</c:formatCode>
                <c:ptCount val="6"/>
                <c:pt idx="0">
                  <c:v>11.1</c:v>
                </c:pt>
                <c:pt idx="1">
                  <c:v>21.4</c:v>
                </c:pt>
                <c:pt idx="2">
                  <c:v>15.4</c:v>
                </c:pt>
                <c:pt idx="3">
                  <c:v>14.5</c:v>
                </c:pt>
                <c:pt idx="4">
                  <c:v>32.5</c:v>
                </c:pt>
                <c:pt idx="5">
                  <c:v>27</c:v>
                </c:pt>
              </c:numCache>
            </c:numRef>
          </c:val>
        </c:ser>
        <c:ser>
          <c:idx val="3"/>
          <c:order val="3"/>
          <c:tx>
            <c:strRef>
              <c:f>Tabelle1!$N$57</c:f>
              <c:strCache>
                <c:ptCount val="1"/>
                <c:pt idx="0">
                  <c:v>4</c:v>
                </c:pt>
              </c:strCache>
            </c:strRef>
          </c:tx>
          <c:spPr>
            <a:solidFill>
              <a:schemeClr val="bg1">
                <a:lumMod val="75000"/>
              </a:schemeClr>
            </a:solidFill>
          </c:spPr>
          <c:dLbls>
            <c:dLblPos val="ctr"/>
            <c:showVal val="1"/>
          </c:dLbls>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Tabelle1!$N$58:$N$63</c:f>
              <c:numCache>
                <c:formatCode>General</c:formatCode>
                <c:ptCount val="6"/>
                <c:pt idx="0">
                  <c:v>1.7</c:v>
                </c:pt>
                <c:pt idx="1">
                  <c:v>2.6</c:v>
                </c:pt>
                <c:pt idx="2">
                  <c:v>2.6</c:v>
                </c:pt>
                <c:pt idx="3">
                  <c:v>4.3</c:v>
                </c:pt>
                <c:pt idx="4">
                  <c:v>14.5</c:v>
                </c:pt>
                <c:pt idx="5">
                  <c:v>7</c:v>
                </c:pt>
              </c:numCache>
            </c:numRef>
          </c:val>
        </c:ser>
        <c:ser>
          <c:idx val="4"/>
          <c:order val="4"/>
          <c:tx>
            <c:strRef>
              <c:f>Tabelle1!$O$57</c:f>
              <c:strCache>
                <c:ptCount val="1"/>
                <c:pt idx="0">
                  <c:v>5</c:v>
                </c:pt>
              </c:strCache>
            </c:strRef>
          </c:tx>
          <c:spPr>
            <a:solidFill>
              <a:schemeClr val="tx1">
                <a:lumMod val="65000"/>
                <a:lumOff val="35000"/>
              </a:schemeClr>
            </a:solidFill>
          </c:spPr>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Tabelle1!$O$58:$O$63</c:f>
              <c:numCache>
                <c:formatCode>General</c:formatCode>
                <c:ptCount val="6"/>
                <c:pt idx="0">
                  <c:v>0.9</c:v>
                </c:pt>
                <c:pt idx="1">
                  <c:v>1.7</c:v>
                </c:pt>
                <c:pt idx="2">
                  <c:v>2.6</c:v>
                </c:pt>
                <c:pt idx="3">
                  <c:v>1.7</c:v>
                </c:pt>
                <c:pt idx="4">
                  <c:v>0.9</c:v>
                </c:pt>
                <c:pt idx="5">
                  <c:v>0</c:v>
                </c:pt>
              </c:numCache>
            </c:numRef>
          </c:val>
        </c:ser>
        <c:ser>
          <c:idx val="5"/>
          <c:order val="5"/>
          <c:tx>
            <c:strRef>
              <c:f>Tabelle1!$P$57</c:f>
              <c:strCache>
                <c:ptCount val="1"/>
                <c:pt idx="0">
                  <c:v>6</c:v>
                </c:pt>
              </c:strCache>
            </c:strRef>
          </c:tx>
          <c:spPr>
            <a:solidFill>
              <a:schemeClr val="tx1"/>
            </a:solidFill>
          </c:spPr>
          <c:cat>
            <c:strRef>
              <c:f>Tabelle1!$J$58:$J$63</c:f>
              <c:strCache>
                <c:ptCount val="6"/>
                <c:pt idx="0">
                  <c:v>Fachliche Kompetenz</c:v>
                </c:pt>
                <c:pt idx="1">
                  <c:v>Verkäuferische kompetenz</c:v>
                </c:pt>
                <c:pt idx="2">
                  <c:v>Überzeugungsfähigkeit</c:v>
                </c:pt>
                <c:pt idx="3">
                  <c:v>Begeisterungsfähigkeit</c:v>
                </c:pt>
                <c:pt idx="4">
                  <c:v>Durchsetzungsfähigkeit</c:v>
                </c:pt>
                <c:pt idx="5">
                  <c:v>Unternehmerische Qualifikation</c:v>
                </c:pt>
              </c:strCache>
            </c:strRef>
          </c:cat>
          <c:val>
            <c:numRef>
              <c:f>Tabelle1!$P$58:$P$63</c:f>
              <c:numCache>
                <c:formatCode>General</c:formatCode>
                <c:ptCount val="6"/>
                <c:pt idx="0">
                  <c:v>0</c:v>
                </c:pt>
                <c:pt idx="1">
                  <c:v>0</c:v>
                </c:pt>
                <c:pt idx="2">
                  <c:v>0</c:v>
                </c:pt>
                <c:pt idx="3">
                  <c:v>0</c:v>
                </c:pt>
                <c:pt idx="4">
                  <c:v>0.9</c:v>
                </c:pt>
                <c:pt idx="5">
                  <c:v>0</c:v>
                </c:pt>
              </c:numCache>
            </c:numRef>
          </c:val>
        </c:ser>
        <c:overlap val="100"/>
        <c:axId val="81441920"/>
        <c:axId val="81443456"/>
      </c:barChart>
      <c:catAx>
        <c:axId val="81441920"/>
        <c:scaling>
          <c:orientation val="minMax"/>
        </c:scaling>
        <c:axPos val="l"/>
        <c:numFmt formatCode="General" sourceLinked="1"/>
        <c:tickLblPos val="nextTo"/>
        <c:txPr>
          <a:bodyPr/>
          <a:lstStyle/>
          <a:p>
            <a:pPr>
              <a:defRPr sz="1200" b="1"/>
            </a:pPr>
            <a:endParaRPr lang="de-DE"/>
          </a:p>
        </c:txPr>
        <c:crossAx val="81443456"/>
        <c:crosses val="autoZero"/>
        <c:auto val="1"/>
        <c:lblAlgn val="ctr"/>
        <c:lblOffset val="100"/>
      </c:catAx>
      <c:valAx>
        <c:axId val="81443456"/>
        <c:scaling>
          <c:orientation val="minMax"/>
        </c:scaling>
        <c:axPos val="b"/>
        <c:numFmt formatCode="0%" sourceLinked="1"/>
        <c:tickLblPos val="nextTo"/>
        <c:crossAx val="81441920"/>
        <c:crosses val="autoZero"/>
        <c:crossBetween val="between"/>
      </c:valAx>
    </c:plotArea>
    <c:legend>
      <c:legendPos val="b"/>
      <c:layout>
        <c:manualLayout>
          <c:xMode val="edge"/>
          <c:yMode val="edge"/>
          <c:x val="0.37105586900043752"/>
          <c:y val="0.8735454477592407"/>
          <c:w val="0.25788808632867644"/>
          <c:h val="8.6440126688918817E-2"/>
        </c:manualLayout>
      </c:layout>
    </c:legend>
    <c:plotVisOnly val="1"/>
  </c:chart>
  <c:spPr>
    <a:solidFill>
      <a:schemeClr val="bg1">
        <a:lumMod val="95000"/>
      </a:schemeClr>
    </a:solidFill>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solidFill>
                  <a:schemeClr val="accent6"/>
                </a:solidFill>
              </a:defRPr>
            </a:pPr>
            <a:r>
              <a:rPr lang="de-DE" dirty="0" smtClean="0">
                <a:solidFill>
                  <a:schemeClr val="accent6"/>
                </a:solidFill>
              </a:rPr>
              <a:t>Hemmnisse für Frauen im Verkauf?</a:t>
            </a:r>
            <a:endParaRPr lang="de-DE" dirty="0">
              <a:solidFill>
                <a:schemeClr val="accent6"/>
              </a:solidFill>
            </a:endParaRPr>
          </a:p>
        </c:rich>
      </c:tx>
      <c:layout/>
    </c:title>
    <c:plotArea>
      <c:layout>
        <c:manualLayout>
          <c:layoutTarget val="inner"/>
          <c:xMode val="edge"/>
          <c:yMode val="edge"/>
          <c:x val="0.48274864928420175"/>
          <c:y val="0.12195131799892631"/>
          <c:w val="0.47295095915747443"/>
          <c:h val="0.72939426483477188"/>
        </c:manualLayout>
      </c:layout>
      <c:barChart>
        <c:barDir val="bar"/>
        <c:grouping val="percentStacked"/>
        <c:ser>
          <c:idx val="0"/>
          <c:order val="0"/>
          <c:tx>
            <c:strRef>
              <c:f>Tabelle1!$R$108</c:f>
              <c:strCache>
                <c:ptCount val="1"/>
                <c:pt idx="0">
                  <c:v>1</c:v>
                </c:pt>
              </c:strCache>
            </c:strRef>
          </c:tx>
          <c:spPr>
            <a:solidFill>
              <a:schemeClr val="accent6"/>
            </a:solidFill>
          </c:spPr>
          <c:dLbls>
            <c:dLbl>
              <c:idx val="3"/>
              <c:layout/>
              <c:dLblPos val="ctr"/>
              <c:showVal val="1"/>
            </c:dLbl>
            <c:dLbl>
              <c:idx val="5"/>
              <c:layout/>
              <c:dLblPos val="ctr"/>
              <c:showVal val="1"/>
            </c:dLbl>
            <c:delete val="1"/>
            <c:dLblPos val="ctr"/>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Tabelle1!$R$109:$R$114</c:f>
              <c:numCache>
                <c:formatCode>General</c:formatCode>
                <c:ptCount val="6"/>
                <c:pt idx="0">
                  <c:v>0</c:v>
                </c:pt>
                <c:pt idx="1">
                  <c:v>0.9</c:v>
                </c:pt>
                <c:pt idx="2">
                  <c:v>0.9</c:v>
                </c:pt>
                <c:pt idx="3">
                  <c:v>5.3</c:v>
                </c:pt>
                <c:pt idx="4">
                  <c:v>1.8</c:v>
                </c:pt>
                <c:pt idx="5">
                  <c:v>9.6</c:v>
                </c:pt>
              </c:numCache>
            </c:numRef>
          </c:val>
        </c:ser>
        <c:ser>
          <c:idx val="1"/>
          <c:order val="1"/>
          <c:tx>
            <c:strRef>
              <c:f>Tabelle1!$S$108</c:f>
              <c:strCache>
                <c:ptCount val="1"/>
                <c:pt idx="0">
                  <c:v>2</c:v>
                </c:pt>
              </c:strCache>
            </c:strRef>
          </c:tx>
          <c:spPr>
            <a:solidFill>
              <a:schemeClr val="bg1"/>
            </a:solidFill>
          </c:spPr>
          <c:dLbls>
            <c:txPr>
              <a:bodyPr/>
              <a:lstStyle/>
              <a:p>
                <a:pPr>
                  <a:defRPr b="1"/>
                </a:pPr>
                <a:endParaRPr lang="de-DE"/>
              </a:p>
            </c:txPr>
            <c:dLblPos val="ctr"/>
            <c:showVal val="1"/>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Tabelle1!$S$109:$S$114</c:f>
              <c:numCache>
                <c:formatCode>General</c:formatCode>
                <c:ptCount val="6"/>
                <c:pt idx="0">
                  <c:v>8.8000000000000007</c:v>
                </c:pt>
                <c:pt idx="1">
                  <c:v>8</c:v>
                </c:pt>
                <c:pt idx="2">
                  <c:v>12.4</c:v>
                </c:pt>
                <c:pt idx="3">
                  <c:v>16.7</c:v>
                </c:pt>
                <c:pt idx="4">
                  <c:v>22.1</c:v>
                </c:pt>
                <c:pt idx="5">
                  <c:v>28.1</c:v>
                </c:pt>
              </c:numCache>
            </c:numRef>
          </c:val>
        </c:ser>
        <c:ser>
          <c:idx val="2"/>
          <c:order val="2"/>
          <c:tx>
            <c:strRef>
              <c:f>Tabelle1!$T$108</c:f>
              <c:strCache>
                <c:ptCount val="1"/>
                <c:pt idx="0">
                  <c:v>3</c:v>
                </c:pt>
              </c:strCache>
            </c:strRef>
          </c:tx>
          <c:spPr>
            <a:solidFill>
              <a:schemeClr val="bg1">
                <a:lumMod val="95000"/>
              </a:schemeClr>
            </a:solidFill>
          </c:spPr>
          <c:dLbls>
            <c:txPr>
              <a:bodyPr/>
              <a:lstStyle/>
              <a:p>
                <a:pPr>
                  <a:defRPr b="1"/>
                </a:pPr>
                <a:endParaRPr lang="de-DE"/>
              </a:p>
            </c:txPr>
            <c:dLblPos val="ctr"/>
            <c:showVal val="1"/>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Tabelle1!$T$109:$T$114</c:f>
              <c:numCache>
                <c:formatCode>General</c:formatCode>
                <c:ptCount val="6"/>
                <c:pt idx="0">
                  <c:v>9.6</c:v>
                </c:pt>
                <c:pt idx="1">
                  <c:v>10.6</c:v>
                </c:pt>
                <c:pt idx="2">
                  <c:v>22.1</c:v>
                </c:pt>
                <c:pt idx="3">
                  <c:v>23.7</c:v>
                </c:pt>
                <c:pt idx="4">
                  <c:v>22.1</c:v>
                </c:pt>
                <c:pt idx="5">
                  <c:v>22.8</c:v>
                </c:pt>
              </c:numCache>
            </c:numRef>
          </c:val>
        </c:ser>
        <c:ser>
          <c:idx val="3"/>
          <c:order val="3"/>
          <c:tx>
            <c:strRef>
              <c:f>Tabelle1!$U$108</c:f>
              <c:strCache>
                <c:ptCount val="1"/>
                <c:pt idx="0">
                  <c:v>4</c:v>
                </c:pt>
              </c:strCache>
            </c:strRef>
          </c:tx>
          <c:spPr>
            <a:solidFill>
              <a:schemeClr val="bg1">
                <a:lumMod val="65000"/>
              </a:schemeClr>
            </a:solidFill>
          </c:spPr>
          <c:dLbls>
            <c:txPr>
              <a:bodyPr/>
              <a:lstStyle/>
              <a:p>
                <a:pPr>
                  <a:defRPr b="1"/>
                </a:pPr>
                <a:endParaRPr lang="de-DE"/>
              </a:p>
            </c:txPr>
            <c:dLblPos val="ctr"/>
            <c:showVal val="1"/>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Tabelle1!$U$109:$U$114</c:f>
              <c:numCache>
                <c:formatCode>General</c:formatCode>
                <c:ptCount val="6"/>
                <c:pt idx="0">
                  <c:v>24.6</c:v>
                </c:pt>
                <c:pt idx="1">
                  <c:v>16.8</c:v>
                </c:pt>
                <c:pt idx="2">
                  <c:v>21.2</c:v>
                </c:pt>
                <c:pt idx="3">
                  <c:v>24.6</c:v>
                </c:pt>
                <c:pt idx="4">
                  <c:v>23</c:v>
                </c:pt>
                <c:pt idx="5">
                  <c:v>20.2</c:v>
                </c:pt>
              </c:numCache>
            </c:numRef>
          </c:val>
        </c:ser>
        <c:ser>
          <c:idx val="4"/>
          <c:order val="4"/>
          <c:tx>
            <c:strRef>
              <c:f>Tabelle1!$V$108</c:f>
              <c:strCache>
                <c:ptCount val="1"/>
                <c:pt idx="0">
                  <c:v>5</c:v>
                </c:pt>
              </c:strCache>
            </c:strRef>
          </c:tx>
          <c:spPr>
            <a:solidFill>
              <a:schemeClr val="tx1">
                <a:lumMod val="50000"/>
                <a:lumOff val="50000"/>
              </a:schemeClr>
            </a:solidFill>
          </c:spPr>
          <c:dLbls>
            <c:txPr>
              <a:bodyPr/>
              <a:lstStyle/>
              <a:p>
                <a:pPr>
                  <a:defRPr b="1">
                    <a:solidFill>
                      <a:schemeClr val="bg1"/>
                    </a:solidFill>
                  </a:defRPr>
                </a:pPr>
                <a:endParaRPr lang="de-DE"/>
              </a:p>
            </c:txPr>
            <c:dLblPos val="ctr"/>
            <c:showVal val="1"/>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Tabelle1!$V$109:$V$114</c:f>
              <c:numCache>
                <c:formatCode>General</c:formatCode>
                <c:ptCount val="6"/>
                <c:pt idx="0">
                  <c:v>19.3</c:v>
                </c:pt>
                <c:pt idx="1">
                  <c:v>33.6</c:v>
                </c:pt>
                <c:pt idx="2">
                  <c:v>20.399999999999999</c:v>
                </c:pt>
                <c:pt idx="3">
                  <c:v>16.7</c:v>
                </c:pt>
                <c:pt idx="4">
                  <c:v>18.600000000000001</c:v>
                </c:pt>
                <c:pt idx="5">
                  <c:v>14</c:v>
                </c:pt>
              </c:numCache>
            </c:numRef>
          </c:val>
        </c:ser>
        <c:ser>
          <c:idx val="5"/>
          <c:order val="5"/>
          <c:tx>
            <c:strRef>
              <c:f>Tabelle1!$W$108</c:f>
              <c:strCache>
                <c:ptCount val="1"/>
                <c:pt idx="0">
                  <c:v>6</c:v>
                </c:pt>
              </c:strCache>
            </c:strRef>
          </c:tx>
          <c:spPr>
            <a:solidFill>
              <a:schemeClr val="tx1"/>
            </a:solidFill>
          </c:spPr>
          <c:dLbls>
            <c:txPr>
              <a:bodyPr/>
              <a:lstStyle/>
              <a:p>
                <a:pPr>
                  <a:defRPr b="1">
                    <a:solidFill>
                      <a:schemeClr val="bg1"/>
                    </a:solidFill>
                  </a:defRPr>
                </a:pPr>
                <a:endParaRPr lang="de-DE"/>
              </a:p>
            </c:txPr>
            <c:dLblPos val="ctr"/>
            <c:showVal val="1"/>
          </c:dLbls>
          <c:cat>
            <c:strRef>
              <c:f>Tabelle1!$Q$109:$Q$114</c:f>
              <c:strCache>
                <c:ptCount val="6"/>
                <c:pt idx="0">
                  <c:v> Führungsinstrumentarien im Vertrieb sind für Frauen nicht geeignet</c:v>
                </c:pt>
                <c:pt idx="1">
                  <c:v> Frauen akzeptieren die hierarchischen Strukturen im Vertrieb nicht</c:v>
                </c:pt>
                <c:pt idx="2">
                  <c:v> die Werteorientierung der Branche ist nicht für Frauen geeignet</c:v>
                </c:pt>
                <c:pt idx="3">
                  <c:v> das Umfeld passt nicht für Frauen (Männerorientierung)</c:v>
                </c:pt>
                <c:pt idx="4">
                  <c:v> Frauen werden im Vertrieb als Vorgesetzte nicht akzeptiert</c:v>
                </c:pt>
                <c:pt idx="5">
                  <c:v> Beruf und Familie sind für Frauen schwer zu vereinbaren</c:v>
                </c:pt>
              </c:strCache>
            </c:strRef>
          </c:cat>
          <c:val>
            <c:numRef>
              <c:f>Tabelle1!$W$109:$W$114</c:f>
              <c:numCache>
                <c:formatCode>General</c:formatCode>
                <c:ptCount val="6"/>
                <c:pt idx="0">
                  <c:v>37.700000000000003</c:v>
                </c:pt>
                <c:pt idx="1">
                  <c:v>30.1</c:v>
                </c:pt>
                <c:pt idx="2">
                  <c:v>23</c:v>
                </c:pt>
                <c:pt idx="3">
                  <c:v>13.2</c:v>
                </c:pt>
                <c:pt idx="4">
                  <c:v>12.4</c:v>
                </c:pt>
                <c:pt idx="5">
                  <c:v>5.3</c:v>
                </c:pt>
              </c:numCache>
            </c:numRef>
          </c:val>
        </c:ser>
        <c:dLbls>
          <c:showVal val="1"/>
        </c:dLbls>
        <c:overlap val="100"/>
        <c:axId val="62326272"/>
        <c:axId val="62327808"/>
      </c:barChart>
      <c:catAx>
        <c:axId val="62326272"/>
        <c:scaling>
          <c:orientation val="minMax"/>
        </c:scaling>
        <c:axPos val="l"/>
        <c:numFmt formatCode="General" sourceLinked="1"/>
        <c:tickLblPos val="nextTo"/>
        <c:txPr>
          <a:bodyPr/>
          <a:lstStyle/>
          <a:p>
            <a:pPr>
              <a:defRPr sz="1100" b="1"/>
            </a:pPr>
            <a:endParaRPr lang="de-DE"/>
          </a:p>
        </c:txPr>
        <c:crossAx val="62327808"/>
        <c:crosses val="autoZero"/>
        <c:auto val="1"/>
        <c:lblAlgn val="ctr"/>
        <c:lblOffset val="100"/>
      </c:catAx>
      <c:valAx>
        <c:axId val="62327808"/>
        <c:scaling>
          <c:orientation val="minMax"/>
        </c:scaling>
        <c:axPos val="b"/>
        <c:majorGridlines/>
        <c:numFmt formatCode="0%" sourceLinked="1"/>
        <c:tickLblPos val="nextTo"/>
        <c:crossAx val="62326272"/>
        <c:crosses val="autoZero"/>
        <c:crossBetween val="between"/>
      </c:valAx>
    </c:plotArea>
    <c:legend>
      <c:legendPos val="b"/>
      <c:layout>
        <c:manualLayout>
          <c:xMode val="edge"/>
          <c:yMode val="edge"/>
          <c:x val="5.3330662434319033E-2"/>
          <c:y val="0.88969512646742965"/>
          <c:w val="0.50754415971975975"/>
          <c:h val="9.0887020783699007E-2"/>
        </c:manualLayout>
      </c:layout>
    </c:legend>
    <c:plotVisOnly val="1"/>
  </c:chart>
  <c:spPr>
    <a:solidFill>
      <a:schemeClr val="bg1">
        <a:lumMod val="95000"/>
      </a:schemeClr>
    </a:solidFill>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solidFill>
                  <a:schemeClr val="accent6"/>
                </a:solidFill>
              </a:defRPr>
            </a:pPr>
            <a:r>
              <a:rPr lang="de-DE" dirty="0" smtClean="0">
                <a:solidFill>
                  <a:schemeClr val="accent6"/>
                </a:solidFill>
              </a:rPr>
              <a:t>Klares Votum für Frauen: Frauen </a:t>
            </a:r>
            <a:r>
              <a:rPr lang="de-DE" dirty="0">
                <a:solidFill>
                  <a:schemeClr val="accent6"/>
                </a:solidFill>
              </a:rPr>
              <a:t>sollten im Vertrieb</a:t>
            </a:r>
          </a:p>
        </c:rich>
      </c:tx>
      <c:layout/>
    </c:title>
    <c:plotArea>
      <c:layout>
        <c:manualLayout>
          <c:layoutTarget val="inner"/>
          <c:xMode val="edge"/>
          <c:yMode val="edge"/>
          <c:x val="0.41046437105495492"/>
          <c:y val="0.15389224734005041"/>
          <c:w val="0.5290838195585279"/>
          <c:h val="0.56646746840260642"/>
        </c:manualLayout>
      </c:layout>
      <c:barChart>
        <c:barDir val="bar"/>
        <c:grouping val="percentStacked"/>
        <c:ser>
          <c:idx val="0"/>
          <c:order val="0"/>
          <c:tx>
            <c:v>1</c:v>
          </c:tx>
          <c:spPr>
            <a:solidFill>
              <a:schemeClr val="accent6"/>
            </a:solidFill>
          </c:spPr>
          <c:dLbls>
            <c:txPr>
              <a:bodyPr/>
              <a:lstStyle/>
              <a:p>
                <a:pPr>
                  <a:defRPr b="1"/>
                </a:pPr>
                <a:endParaRPr lang="de-DE"/>
              </a:p>
            </c:txPr>
            <c:dLblPos val="ctr"/>
            <c:showVal val="1"/>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Tabelle1!$R$140:$R$146</c:f>
              <c:numCache>
                <c:formatCode>General</c:formatCode>
                <c:ptCount val="7"/>
                <c:pt idx="0">
                  <c:v>3.3</c:v>
                </c:pt>
                <c:pt idx="1">
                  <c:v>7.5</c:v>
                </c:pt>
                <c:pt idx="2">
                  <c:v>29.2</c:v>
                </c:pt>
                <c:pt idx="3">
                  <c:v>30</c:v>
                </c:pt>
                <c:pt idx="4">
                  <c:v>30.8</c:v>
                </c:pt>
                <c:pt idx="5">
                  <c:v>41.2</c:v>
                </c:pt>
                <c:pt idx="6">
                  <c:v>55.5</c:v>
                </c:pt>
              </c:numCache>
            </c:numRef>
          </c:val>
        </c:ser>
        <c:ser>
          <c:idx val="1"/>
          <c:order val="1"/>
          <c:tx>
            <c:v>2</c:v>
          </c:tx>
          <c:spPr>
            <a:solidFill>
              <a:schemeClr val="bg1"/>
            </a:solidFill>
          </c:spPr>
          <c:dLbls>
            <c:dLbl>
              <c:idx val="0"/>
              <c:delete val="1"/>
            </c:dLbl>
            <c:txPr>
              <a:bodyPr/>
              <a:lstStyle/>
              <a:p>
                <a:pPr>
                  <a:defRPr b="1"/>
                </a:pPr>
                <a:endParaRPr lang="de-DE"/>
              </a:p>
            </c:txPr>
            <c:dLblPos val="ctr"/>
            <c:showVal val="1"/>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Tabelle1!$S$140:$S$146</c:f>
              <c:numCache>
                <c:formatCode>General</c:formatCode>
                <c:ptCount val="7"/>
                <c:pt idx="0">
                  <c:v>0.8</c:v>
                </c:pt>
                <c:pt idx="1">
                  <c:v>9.2000000000000011</c:v>
                </c:pt>
                <c:pt idx="2">
                  <c:v>25.8</c:v>
                </c:pt>
                <c:pt idx="3">
                  <c:v>25.8</c:v>
                </c:pt>
                <c:pt idx="4">
                  <c:v>25.8</c:v>
                </c:pt>
                <c:pt idx="5">
                  <c:v>29.4</c:v>
                </c:pt>
                <c:pt idx="6">
                  <c:v>25.2</c:v>
                </c:pt>
              </c:numCache>
            </c:numRef>
          </c:val>
        </c:ser>
        <c:ser>
          <c:idx val="2"/>
          <c:order val="2"/>
          <c:tx>
            <c:v>3</c:v>
          </c:tx>
          <c:spPr>
            <a:solidFill>
              <a:schemeClr val="bg1">
                <a:lumMod val="95000"/>
              </a:schemeClr>
            </a:solidFill>
          </c:spPr>
          <c:dLbls>
            <c:dLbl>
              <c:idx val="0"/>
              <c:delete val="1"/>
            </c:dLbl>
            <c:dLblPos val="ctr"/>
            <c:showVal val="1"/>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Tabelle1!$T$140:$T$146</c:f>
              <c:numCache>
                <c:formatCode>General</c:formatCode>
                <c:ptCount val="7"/>
                <c:pt idx="0">
                  <c:v>1.7</c:v>
                </c:pt>
                <c:pt idx="1">
                  <c:v>16.7</c:v>
                </c:pt>
                <c:pt idx="2">
                  <c:v>17.5</c:v>
                </c:pt>
                <c:pt idx="3">
                  <c:v>20.8</c:v>
                </c:pt>
                <c:pt idx="4">
                  <c:v>23.3</c:v>
                </c:pt>
                <c:pt idx="5">
                  <c:v>10.1</c:v>
                </c:pt>
                <c:pt idx="6">
                  <c:v>11.8</c:v>
                </c:pt>
              </c:numCache>
            </c:numRef>
          </c:val>
        </c:ser>
        <c:ser>
          <c:idx val="3"/>
          <c:order val="3"/>
          <c:tx>
            <c:v>4</c:v>
          </c:tx>
          <c:spPr>
            <a:solidFill>
              <a:srgbClr val="808080"/>
            </a:solidFill>
          </c:spPr>
          <c:dLbls>
            <c:dLbl>
              <c:idx val="0"/>
              <c:delete val="1"/>
            </c:dLbl>
            <c:dLbl>
              <c:idx val="6"/>
              <c:delete val="1"/>
            </c:dLbl>
            <c:txPr>
              <a:bodyPr/>
              <a:lstStyle/>
              <a:p>
                <a:pPr>
                  <a:defRPr b="1" i="0" baseline="0">
                    <a:solidFill>
                      <a:schemeClr val="bg1"/>
                    </a:solidFill>
                  </a:defRPr>
                </a:pPr>
                <a:endParaRPr lang="de-DE"/>
              </a:p>
            </c:txPr>
            <c:dLblPos val="ctr"/>
            <c:showVal val="1"/>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Tabelle1!$U$140:$U$146</c:f>
              <c:numCache>
                <c:formatCode>General</c:formatCode>
                <c:ptCount val="7"/>
                <c:pt idx="0">
                  <c:v>1.7</c:v>
                </c:pt>
                <c:pt idx="1">
                  <c:v>6.7</c:v>
                </c:pt>
                <c:pt idx="2">
                  <c:v>13.3</c:v>
                </c:pt>
                <c:pt idx="3">
                  <c:v>6.7</c:v>
                </c:pt>
                <c:pt idx="4">
                  <c:v>12.5</c:v>
                </c:pt>
                <c:pt idx="5">
                  <c:v>7.6</c:v>
                </c:pt>
                <c:pt idx="6">
                  <c:v>2.5</c:v>
                </c:pt>
              </c:numCache>
            </c:numRef>
          </c:val>
        </c:ser>
        <c:ser>
          <c:idx val="4"/>
          <c:order val="4"/>
          <c:tx>
            <c:v>5</c:v>
          </c:tx>
          <c:spPr>
            <a:solidFill>
              <a:srgbClr val="5F5F5F"/>
            </a:solidFill>
          </c:spPr>
          <c:dLbls>
            <c:dLbl>
              <c:idx val="0"/>
              <c:layout/>
              <c:dLblPos val="ctr"/>
              <c:showVal val="1"/>
            </c:dLbl>
            <c:dLbl>
              <c:idx val="1"/>
              <c:layout/>
              <c:dLblPos val="ctr"/>
              <c:showVal val="1"/>
            </c:dLbl>
            <c:dLbl>
              <c:idx val="2"/>
              <c:layout/>
              <c:dLblPos val="ctr"/>
              <c:showVal val="1"/>
            </c:dLbl>
            <c:dLbl>
              <c:idx val="3"/>
              <c:layout/>
              <c:dLblPos val="ctr"/>
              <c:showVal val="1"/>
            </c:dLbl>
            <c:dLbl>
              <c:idx val="5"/>
              <c:layout/>
              <c:dLblPos val="ctr"/>
              <c:showVal val="1"/>
            </c:dLbl>
            <c:delete val="1"/>
            <c:txPr>
              <a:bodyPr/>
              <a:lstStyle/>
              <a:p>
                <a:pPr>
                  <a:defRPr b="1" i="0" baseline="0">
                    <a:solidFill>
                      <a:schemeClr val="bg1"/>
                    </a:solidFill>
                  </a:defRPr>
                </a:pPr>
                <a:endParaRPr lang="de-DE"/>
              </a:p>
            </c:txPr>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Tabelle1!$V$140:$V$146</c:f>
              <c:numCache>
                <c:formatCode>General</c:formatCode>
                <c:ptCount val="7"/>
                <c:pt idx="0">
                  <c:v>10</c:v>
                </c:pt>
                <c:pt idx="1">
                  <c:v>18.3</c:v>
                </c:pt>
                <c:pt idx="2">
                  <c:v>6.7</c:v>
                </c:pt>
                <c:pt idx="3">
                  <c:v>10.8</c:v>
                </c:pt>
                <c:pt idx="4">
                  <c:v>1.7</c:v>
                </c:pt>
                <c:pt idx="5">
                  <c:v>4.2</c:v>
                </c:pt>
                <c:pt idx="6">
                  <c:v>1.7</c:v>
                </c:pt>
              </c:numCache>
            </c:numRef>
          </c:val>
        </c:ser>
        <c:ser>
          <c:idx val="5"/>
          <c:order val="5"/>
          <c:tx>
            <c:v>6</c:v>
          </c:tx>
          <c:spPr>
            <a:solidFill>
              <a:schemeClr val="tx1"/>
            </a:solidFill>
          </c:spPr>
          <c:dLbls>
            <c:txPr>
              <a:bodyPr/>
              <a:lstStyle/>
              <a:p>
                <a:pPr>
                  <a:defRPr b="1" i="0" baseline="0">
                    <a:solidFill>
                      <a:schemeClr val="bg1"/>
                    </a:solidFill>
                  </a:defRPr>
                </a:pPr>
                <a:endParaRPr lang="de-DE"/>
              </a:p>
            </c:txPr>
            <c:dLblPos val="ctr"/>
            <c:showVal val="1"/>
          </c:dLbls>
          <c:cat>
            <c:strRef>
              <c:f>Tabelle1!$Q$140:$Q$146</c:f>
              <c:strCache>
                <c:ptCount val="7"/>
                <c:pt idx="0">
                  <c:v>weiterhin eine Ausnahme bleiben</c:v>
                </c:pt>
                <c:pt idx="1">
                  <c:v>mit einer Quote gefördert werden</c:v>
                </c:pt>
                <c:pt idx="2">
                  <c:v>sich besser vernetzen</c:v>
                </c:pt>
                <c:pt idx="3">
                  <c:v>durch Vorgesetzte stärker gefördert werden</c:v>
                </c:pt>
                <c:pt idx="4">
                  <c:v>sich selbst durchsetzen und nicht auf Mentoren warten</c:v>
                </c:pt>
                <c:pt idx="5">
                  <c:v>wie Männer behandelt werden (nur die persönlichen Fähigkeiten zählen)</c:v>
                </c:pt>
                <c:pt idx="6">
                  <c:v>stärker vertreten sein</c:v>
                </c:pt>
              </c:strCache>
            </c:strRef>
          </c:cat>
          <c:val>
            <c:numRef>
              <c:f>Tabelle1!$W$140:$W$146</c:f>
              <c:numCache>
                <c:formatCode>General</c:formatCode>
                <c:ptCount val="7"/>
                <c:pt idx="0">
                  <c:v>82.5</c:v>
                </c:pt>
                <c:pt idx="1">
                  <c:v>41.7</c:v>
                </c:pt>
                <c:pt idx="2">
                  <c:v>7.5</c:v>
                </c:pt>
                <c:pt idx="3">
                  <c:v>5.8</c:v>
                </c:pt>
                <c:pt idx="4">
                  <c:v>5.8</c:v>
                </c:pt>
                <c:pt idx="5">
                  <c:v>7.6</c:v>
                </c:pt>
                <c:pt idx="6">
                  <c:v>3.4</c:v>
                </c:pt>
              </c:numCache>
            </c:numRef>
          </c:val>
        </c:ser>
        <c:overlap val="100"/>
        <c:axId val="72308992"/>
        <c:axId val="72339456"/>
      </c:barChart>
      <c:catAx>
        <c:axId val="72308992"/>
        <c:scaling>
          <c:orientation val="minMax"/>
        </c:scaling>
        <c:axPos val="l"/>
        <c:tickLblPos val="nextTo"/>
        <c:txPr>
          <a:bodyPr/>
          <a:lstStyle/>
          <a:p>
            <a:pPr>
              <a:defRPr b="1"/>
            </a:pPr>
            <a:endParaRPr lang="de-DE"/>
          </a:p>
        </c:txPr>
        <c:crossAx val="72339456"/>
        <c:crosses val="autoZero"/>
        <c:auto val="1"/>
        <c:lblAlgn val="ctr"/>
        <c:lblOffset val="100"/>
      </c:catAx>
      <c:valAx>
        <c:axId val="72339456"/>
        <c:scaling>
          <c:orientation val="minMax"/>
        </c:scaling>
        <c:axPos val="b"/>
        <c:numFmt formatCode="0%" sourceLinked="1"/>
        <c:tickLblPos val="nextTo"/>
        <c:crossAx val="72308992"/>
        <c:crosses val="autoZero"/>
        <c:crossBetween val="between"/>
      </c:valAx>
    </c:plotArea>
    <c:legend>
      <c:legendPos val="b"/>
      <c:layout>
        <c:manualLayout>
          <c:xMode val="edge"/>
          <c:yMode val="edge"/>
          <c:x val="0.25966011442814224"/>
          <c:y val="0.8074932158903867"/>
          <c:w val="0.68931286466889485"/>
          <c:h val="9.2067361636292991E-2"/>
        </c:manualLayout>
      </c:layout>
    </c:legend>
    <c:plotVisOnly val="1"/>
  </c:chart>
  <c:spPr>
    <a:solidFill>
      <a:prstClr val="white">
        <a:lumMod val="95000"/>
      </a:prstClr>
    </a:solidFill>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1-10-10T14:22:35.124" idx="1">
    <p:pos x="4110" y="1242"/>
    <p:text>Bild austauschen</p:text>
  </p:cm>
</p:cmLst>
</file>

<file path=ppt/drawings/drawing1.xml><?xml version="1.0" encoding="utf-8"?>
<c:userShapes xmlns:c="http://schemas.openxmlformats.org/drawingml/2006/chart">
  <cdr:relSizeAnchor xmlns:cdr="http://schemas.openxmlformats.org/drawingml/2006/chartDrawing">
    <cdr:from>
      <cdr:x>0.06513</cdr:x>
      <cdr:y>0.87791</cdr:y>
    </cdr:from>
    <cdr:to>
      <cdr:x>0.26681</cdr:x>
      <cdr:y>1</cdr:y>
    </cdr:to>
    <cdr:sp macro="" textlink="">
      <cdr:nvSpPr>
        <cdr:cNvPr id="2" name="Textfeld 1"/>
        <cdr:cNvSpPr txBox="1"/>
      </cdr:nvSpPr>
      <cdr:spPr>
        <a:xfrm xmlns:a="http://schemas.openxmlformats.org/drawingml/2006/main">
          <a:off x="295275" y="2876550"/>
          <a:ext cx="914400" cy="400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100" dirty="0"/>
            <a:t>Quelle: Weiterbildungsumfrage der Versicherungswirtschaft 2011 </a:t>
          </a:r>
        </a:p>
      </cdr:txBody>
    </cdr:sp>
  </cdr:relSizeAnchor>
</c:userShapes>
</file>

<file path=ppt/drawings/drawing2.xml><?xml version="1.0" encoding="utf-8"?>
<c:userShapes xmlns:c="http://schemas.openxmlformats.org/drawingml/2006/chart">
  <cdr:relSizeAnchor xmlns:cdr="http://schemas.openxmlformats.org/drawingml/2006/chartDrawing">
    <cdr:from>
      <cdr:x>0.06513</cdr:x>
      <cdr:y>0.87791</cdr:y>
    </cdr:from>
    <cdr:to>
      <cdr:x>0.26681</cdr:x>
      <cdr:y>1</cdr:y>
    </cdr:to>
    <cdr:sp macro="" textlink="">
      <cdr:nvSpPr>
        <cdr:cNvPr id="2" name="Textfeld 1"/>
        <cdr:cNvSpPr txBox="1"/>
      </cdr:nvSpPr>
      <cdr:spPr>
        <a:xfrm xmlns:a="http://schemas.openxmlformats.org/drawingml/2006/main">
          <a:off x="295275" y="2876550"/>
          <a:ext cx="914400" cy="400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100" dirty="0"/>
            <a:t>Quelle: Weiterbildungsumfrage der Versicherungswirtschaft 2011 </a:t>
          </a:r>
        </a:p>
      </cdr:txBody>
    </cdr:sp>
  </cdr:relSizeAnchor>
</c:userShapes>
</file>

<file path=ppt/drawings/drawing3.xml><?xml version="1.0" encoding="utf-8"?>
<c:userShapes xmlns:c="http://schemas.openxmlformats.org/drawingml/2006/chart">
  <cdr:relSizeAnchor xmlns:cdr="http://schemas.openxmlformats.org/drawingml/2006/chartDrawing">
    <cdr:from>
      <cdr:x>0.04245</cdr:x>
      <cdr:y>0.744</cdr:y>
    </cdr:from>
    <cdr:to>
      <cdr:x>0.26887</cdr:x>
      <cdr:y>1</cdr:y>
    </cdr:to>
    <cdr:sp macro="" textlink="">
      <cdr:nvSpPr>
        <cdr:cNvPr id="3" name="Textfeld 2"/>
        <cdr:cNvSpPr txBox="1"/>
      </cdr:nvSpPr>
      <cdr:spPr>
        <a:xfrm xmlns:a="http://schemas.openxmlformats.org/drawingml/2006/main">
          <a:off x="171450" y="3248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0.04678</cdr:x>
      <cdr:y>0.84449</cdr:y>
    </cdr:from>
    <cdr:to>
      <cdr:x>1</cdr:x>
      <cdr:y>1</cdr:y>
    </cdr:to>
    <cdr:sp macro="" textlink="">
      <cdr:nvSpPr>
        <cdr:cNvPr id="2" name="Textfeld 1"/>
        <cdr:cNvSpPr txBox="1"/>
      </cdr:nvSpPr>
      <cdr:spPr>
        <a:xfrm xmlns:a="http://schemas.openxmlformats.org/drawingml/2006/main">
          <a:off x="234375" y="4086226"/>
          <a:ext cx="4775775" cy="752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latin typeface="+mn-lt"/>
            <a:ea typeface="+mn-ea"/>
            <a:cs typeface="+mn-cs"/>
          </a:endParaRPr>
        </a:p>
        <a:p xmlns:a="http://schemas.openxmlformats.org/drawingml/2006/main">
          <a:endParaRPr lang="de-DE" sz="1000" dirty="0"/>
        </a:p>
        <a:p xmlns:a="http://schemas.openxmlformats.org/drawingml/2006/main">
          <a:endParaRPr lang="de-DE"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0.06458</cdr:x>
      <cdr:y>0.80287</cdr:y>
    </cdr:from>
    <cdr:to>
      <cdr:x>0.25245</cdr:x>
      <cdr:y>1</cdr:y>
    </cdr:to>
    <cdr:sp macro="" textlink="">
      <cdr:nvSpPr>
        <cdr:cNvPr id="2" name="Textfeld 1"/>
        <cdr:cNvSpPr txBox="1"/>
      </cdr:nvSpPr>
      <cdr:spPr>
        <a:xfrm xmlns:a="http://schemas.openxmlformats.org/drawingml/2006/main">
          <a:off x="314326" y="43910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0.02321</cdr:x>
      <cdr:y>0.85184</cdr:y>
    </cdr:from>
    <cdr:to>
      <cdr:x>0.24178</cdr:x>
      <cdr:y>1</cdr:y>
    </cdr:to>
    <cdr:sp macro="" textlink="">
      <cdr:nvSpPr>
        <cdr:cNvPr id="4" name="Textfeld 3"/>
        <cdr:cNvSpPr txBox="1"/>
      </cdr:nvSpPr>
      <cdr:spPr>
        <a:xfrm xmlns:a="http://schemas.openxmlformats.org/drawingml/2006/main">
          <a:off x="127343" y="3888432"/>
          <a:ext cx="1199195" cy="676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29420" cy="343376"/>
          </a:xfrm>
          <a:prstGeom prst="rect">
            <a:avLst/>
          </a:prstGeom>
        </p:spPr>
        <p:txBody>
          <a:bodyPr vert="horz" lIns="93168" tIns="46584" rIns="93168" bIns="46584" rtlCol="0"/>
          <a:lstStyle>
            <a:lvl1pPr algn="l" fontAlgn="auto">
              <a:spcBef>
                <a:spcPts val="0"/>
              </a:spcBef>
              <a:spcAft>
                <a:spcPts val="0"/>
              </a:spcAft>
              <a:defRPr sz="1200" u="none">
                <a:latin typeface="+mn-lt"/>
              </a:defRPr>
            </a:lvl1pPr>
          </a:lstStyle>
          <a:p>
            <a:pPr>
              <a:defRPr/>
            </a:pPr>
            <a:endParaRPr lang="de-DE" dirty="0"/>
          </a:p>
        </p:txBody>
      </p:sp>
      <p:sp>
        <p:nvSpPr>
          <p:cNvPr id="3" name="Datumsplatzhalter 2"/>
          <p:cNvSpPr>
            <a:spLocks noGrp="1"/>
          </p:cNvSpPr>
          <p:nvPr>
            <p:ph type="dt" sz="quarter" idx="1"/>
          </p:nvPr>
        </p:nvSpPr>
        <p:spPr>
          <a:xfrm>
            <a:off x="5660668" y="0"/>
            <a:ext cx="4329420" cy="343376"/>
          </a:xfrm>
          <a:prstGeom prst="rect">
            <a:avLst/>
          </a:prstGeom>
        </p:spPr>
        <p:txBody>
          <a:bodyPr vert="horz" lIns="93168" tIns="46584" rIns="93168" bIns="46584" rtlCol="0"/>
          <a:lstStyle>
            <a:lvl1pPr algn="r" fontAlgn="auto">
              <a:spcBef>
                <a:spcPts val="0"/>
              </a:spcBef>
              <a:spcAft>
                <a:spcPts val="0"/>
              </a:spcAft>
              <a:defRPr sz="1200" u="none">
                <a:latin typeface="+mn-lt"/>
              </a:defRPr>
            </a:lvl1pPr>
          </a:lstStyle>
          <a:p>
            <a:pPr>
              <a:defRPr/>
            </a:pPr>
            <a:fld id="{F9C93F88-5A7E-4F01-AF62-BFDB851B8A67}" type="datetimeFigureOut">
              <a:rPr lang="de-DE"/>
              <a:pPr>
                <a:defRPr/>
              </a:pPr>
              <a:t>31.10.2011</a:t>
            </a:fld>
            <a:endParaRPr lang="de-DE" dirty="0"/>
          </a:p>
        </p:txBody>
      </p:sp>
      <p:sp>
        <p:nvSpPr>
          <p:cNvPr id="4" name="Fußzeilenplatzhalter 3"/>
          <p:cNvSpPr>
            <a:spLocks noGrp="1"/>
          </p:cNvSpPr>
          <p:nvPr>
            <p:ph type="ftr" sz="quarter" idx="2"/>
          </p:nvPr>
        </p:nvSpPr>
        <p:spPr>
          <a:xfrm>
            <a:off x="0" y="6522560"/>
            <a:ext cx="4329420" cy="343376"/>
          </a:xfrm>
          <a:prstGeom prst="rect">
            <a:avLst/>
          </a:prstGeom>
        </p:spPr>
        <p:txBody>
          <a:bodyPr vert="horz" lIns="93168" tIns="46584" rIns="93168" bIns="46584" rtlCol="0" anchor="b"/>
          <a:lstStyle>
            <a:lvl1pPr algn="l" fontAlgn="auto">
              <a:spcBef>
                <a:spcPts val="0"/>
              </a:spcBef>
              <a:spcAft>
                <a:spcPts val="0"/>
              </a:spcAft>
              <a:defRPr sz="1200" u="none">
                <a:latin typeface="+mn-lt"/>
              </a:defRPr>
            </a:lvl1pPr>
          </a:lstStyle>
          <a:p>
            <a:pPr>
              <a:defRPr/>
            </a:pPr>
            <a:endParaRPr lang="de-DE" dirty="0"/>
          </a:p>
        </p:txBody>
      </p:sp>
      <p:sp>
        <p:nvSpPr>
          <p:cNvPr id="5" name="Foliennummernplatzhalter 4"/>
          <p:cNvSpPr>
            <a:spLocks noGrp="1"/>
          </p:cNvSpPr>
          <p:nvPr>
            <p:ph type="sldNum" sz="quarter" idx="3"/>
          </p:nvPr>
        </p:nvSpPr>
        <p:spPr>
          <a:xfrm>
            <a:off x="5660668" y="6522560"/>
            <a:ext cx="4329420" cy="343376"/>
          </a:xfrm>
          <a:prstGeom prst="rect">
            <a:avLst/>
          </a:prstGeom>
        </p:spPr>
        <p:txBody>
          <a:bodyPr vert="horz" lIns="93168" tIns="46584" rIns="93168" bIns="46584" rtlCol="0" anchor="b"/>
          <a:lstStyle>
            <a:lvl1pPr algn="r" fontAlgn="auto">
              <a:spcBef>
                <a:spcPts val="0"/>
              </a:spcBef>
              <a:spcAft>
                <a:spcPts val="0"/>
              </a:spcAft>
              <a:defRPr sz="1200" u="none">
                <a:latin typeface="+mn-lt"/>
              </a:defRPr>
            </a:lvl1pPr>
          </a:lstStyle>
          <a:p>
            <a:pPr>
              <a:defRPr/>
            </a:pPr>
            <a:fld id="{71E5F472-E66C-4024-8EAE-52C964A59FA6}"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329420" cy="343376"/>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defRPr sz="1200" u="none"/>
            </a:lvl1pPr>
          </a:lstStyle>
          <a:p>
            <a:pPr>
              <a:defRPr/>
            </a:pPr>
            <a:endParaRPr lang="de-DE" dirty="0"/>
          </a:p>
        </p:txBody>
      </p:sp>
      <p:sp>
        <p:nvSpPr>
          <p:cNvPr id="49155" name="Rectangle 3"/>
          <p:cNvSpPr>
            <a:spLocks noGrp="1" noChangeArrowheads="1"/>
          </p:cNvSpPr>
          <p:nvPr>
            <p:ph type="dt" idx="1"/>
          </p:nvPr>
        </p:nvSpPr>
        <p:spPr bwMode="auto">
          <a:xfrm>
            <a:off x="5660668" y="0"/>
            <a:ext cx="4329420" cy="343376"/>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a:defRPr sz="1200" u="none"/>
            </a:lvl1pPr>
          </a:lstStyle>
          <a:p>
            <a:pPr>
              <a:defRPr/>
            </a:pPr>
            <a:fld id="{6D865575-A031-4257-BFAF-09BDE44628CD}" type="datetimeFigureOut">
              <a:rPr lang="de-DE"/>
              <a:pPr>
                <a:defRPr/>
              </a:pPr>
              <a:t>31.10.2011</a:t>
            </a:fld>
            <a:endParaRPr lang="de-DE" dirty="0"/>
          </a:p>
        </p:txBody>
      </p:sp>
      <p:sp>
        <p:nvSpPr>
          <p:cNvPr id="40964" name="Rectangle 4"/>
          <p:cNvSpPr>
            <a:spLocks noGrp="1" noRot="1" noChangeAspect="1" noChangeArrowheads="1" noTextEdit="1"/>
          </p:cNvSpPr>
          <p:nvPr>
            <p:ph type="sldImg" idx="2"/>
          </p:nvPr>
        </p:nvSpPr>
        <p:spPr bwMode="auto">
          <a:xfrm>
            <a:off x="3278188" y="514350"/>
            <a:ext cx="3435350" cy="2576513"/>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98846" y="3262074"/>
            <a:ext cx="7994035" cy="3090386"/>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9158" name="Rectangle 6"/>
          <p:cNvSpPr>
            <a:spLocks noGrp="1" noChangeArrowheads="1"/>
          </p:cNvSpPr>
          <p:nvPr>
            <p:ph type="ftr" sz="quarter" idx="4"/>
          </p:nvPr>
        </p:nvSpPr>
        <p:spPr bwMode="auto">
          <a:xfrm>
            <a:off x="0" y="6522560"/>
            <a:ext cx="4329420" cy="343376"/>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defRPr sz="1200" u="none"/>
            </a:lvl1pPr>
          </a:lstStyle>
          <a:p>
            <a:pPr>
              <a:defRPr/>
            </a:pPr>
            <a:endParaRPr lang="de-DE" dirty="0"/>
          </a:p>
        </p:txBody>
      </p:sp>
      <p:sp>
        <p:nvSpPr>
          <p:cNvPr id="49159" name="Rectangle 7"/>
          <p:cNvSpPr>
            <a:spLocks noGrp="1" noChangeArrowheads="1"/>
          </p:cNvSpPr>
          <p:nvPr>
            <p:ph type="sldNum" sz="quarter" idx="5"/>
          </p:nvPr>
        </p:nvSpPr>
        <p:spPr bwMode="auto">
          <a:xfrm>
            <a:off x="5660668" y="6522560"/>
            <a:ext cx="4329420" cy="343376"/>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a:defRPr sz="1200" u="none"/>
            </a:lvl1pPr>
          </a:lstStyle>
          <a:p>
            <a:pPr>
              <a:defRPr/>
            </a:pPr>
            <a:fld id="{A52014BA-B0C4-493A-90CA-C3CF89602BEF}"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0</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9</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 typeface="Arial" pitchFamily="34" charset="0"/>
              <a:buNone/>
            </a:pP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10</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11</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12</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13</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14</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15</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16</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17</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18</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19</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20</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21</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22</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23</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24</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25</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26</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27</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28</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29</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30</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31</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32</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33</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34</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35</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36</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37</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3</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Wurm muss dem Fisch schmecken, nicht dem Angler.</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4</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5</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6</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7</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31682">
              <a:defRPr/>
            </a:pPr>
            <a:r>
              <a:rPr lang="de-DE" b="1" u="none" dirty="0" smtClean="0"/>
              <a:t>Problem der unterschiedlichen Definition von Führungskräften (z. Teil bereits bei anspruchsvollen Fachaufgaben, deshalb auch abweichende Quoten </a:t>
            </a:r>
          </a:p>
          <a:p>
            <a:endParaRPr lang="de-DE" dirty="0"/>
          </a:p>
        </p:txBody>
      </p:sp>
      <p:sp>
        <p:nvSpPr>
          <p:cNvPr id="4" name="Foliennummernplatzhalter 3"/>
          <p:cNvSpPr>
            <a:spLocks noGrp="1"/>
          </p:cNvSpPr>
          <p:nvPr>
            <p:ph type="sldNum" sz="quarter" idx="10"/>
          </p:nvPr>
        </p:nvSpPr>
        <p:spPr/>
        <p:txBody>
          <a:bodyPr/>
          <a:lstStyle/>
          <a:p>
            <a:pPr>
              <a:defRPr/>
            </a:pPr>
            <a:fld id="{A52014BA-B0C4-493A-90CA-C3CF89602BEF}" type="slidenum">
              <a:rPr lang="de-DE" smtClean="0"/>
              <a:pPr>
                <a:defRPr/>
              </a:pPr>
              <a:t>8</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u="none" dirty="0"/>
          </a:p>
        </p:txBody>
      </p:sp>
      <p:sp>
        <p:nvSpPr>
          <p:cNvPr id="3" name="Rechteck 2"/>
          <p:cNvSpPr/>
          <p:nvPr userDrawn="1"/>
        </p:nvSpPr>
        <p:spPr>
          <a:xfrm>
            <a:off x="0" y="0"/>
            <a:ext cx="9144000" cy="57626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u="none" dirty="0">
              <a:solidFill>
                <a:srgbClr val="EAEAEA"/>
              </a:solidFill>
            </a:endParaRPr>
          </a:p>
        </p:txBody>
      </p:sp>
      <p:sp>
        <p:nvSpPr>
          <p:cNvPr id="4" name="Rechteck 3"/>
          <p:cNvSpPr/>
          <p:nvPr userDrawn="1"/>
        </p:nvSpPr>
        <p:spPr>
          <a:xfrm>
            <a:off x="0" y="0"/>
            <a:ext cx="900113" cy="68580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u="none" dirty="0">
              <a:solidFill>
                <a:srgbClr val="EAEAEA"/>
              </a:solidFill>
            </a:endParaRPr>
          </a:p>
        </p:txBody>
      </p:sp>
      <p:pic>
        <p:nvPicPr>
          <p:cNvPr id="5" name="Grafik 4" descr="BrunotteLogo.png"/>
          <p:cNvPicPr>
            <a:picLocks noChangeAspect="1"/>
          </p:cNvPicPr>
          <p:nvPr userDrawn="1"/>
        </p:nvPicPr>
        <p:blipFill>
          <a:blip r:embed="rId2" cstate="print"/>
          <a:srcRect/>
          <a:stretch>
            <a:fillRect/>
          </a:stretch>
        </p:blipFill>
        <p:spPr bwMode="auto">
          <a:xfrm>
            <a:off x="6929438" y="187325"/>
            <a:ext cx="1857375" cy="249238"/>
          </a:xfrm>
          <a:prstGeom prst="rect">
            <a:avLst/>
          </a:prstGeom>
          <a:noFill/>
          <a:ln w="9525">
            <a:noFill/>
            <a:miter lim="800000"/>
            <a:headEnd/>
            <a:tailEnd/>
          </a:ln>
        </p:spPr>
      </p:pic>
      <p:sp>
        <p:nvSpPr>
          <p:cNvPr id="6" name="Rectangle 6"/>
          <p:cNvSpPr>
            <a:spLocks noGrp="1" noChangeArrowheads="1"/>
          </p:cNvSpPr>
          <p:nvPr>
            <p:ph type="ftr" sz="quarter" idx="10"/>
          </p:nvPr>
        </p:nvSpPr>
        <p:spPr bwMode="auto">
          <a:xfrm>
            <a:off x="857224" y="6245225"/>
            <a:ext cx="7358114"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lvl1pPr>
          </a:lstStyle>
          <a:p>
            <a:pPr algn="l"/>
            <a:r>
              <a:rPr lang="de-DE" dirty="0" smtClean="0"/>
              <a:t>©BrunotteKonzept,  </a:t>
            </a:r>
            <a:r>
              <a:rPr lang="de-DE" dirty="0" err="1" smtClean="0"/>
              <a:t>dvb</a:t>
            </a:r>
            <a:r>
              <a:rPr lang="de-DE" dirty="0" smtClean="0"/>
              <a:t>-Workshop 7. Februar 2011 in Berlin</a:t>
            </a:r>
            <a:endParaRPr lang="de-DE" dirty="0"/>
          </a:p>
        </p:txBody>
      </p:sp>
      <p:sp>
        <p:nvSpPr>
          <p:cNvPr id="7" name="Rectangle 7"/>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D6B9CE1-2A51-4079-A384-808CFB6C9C7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prstClr val="white">
            <a:lumMod val="95000"/>
          </a:prst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pixelio.d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txBox="1">
            <a:spLocks/>
          </p:cNvSpPr>
          <p:nvPr/>
        </p:nvSpPr>
        <p:spPr bwMode="auto">
          <a:xfrm>
            <a:off x="1331640" y="1556792"/>
            <a:ext cx="6264696" cy="2677656"/>
          </a:xfrm>
          <a:prstGeom prst="rect">
            <a:avLst/>
          </a:prstGeom>
          <a:solidFill>
            <a:schemeClr val="bg1">
              <a:lumMod val="95000"/>
            </a:schemeClr>
          </a:solidFill>
          <a:ln w="9525">
            <a:noFill/>
            <a:miter lim="800000"/>
            <a:headEnd/>
            <a:tailEnd/>
          </a:ln>
        </p:spPr>
        <p:txBody>
          <a:bodyPr wrap="square">
            <a:spAutoFit/>
          </a:bodyPr>
          <a:lstStyle/>
          <a:p>
            <a:pPr>
              <a:defRPr/>
            </a:pPr>
            <a:r>
              <a:rPr lang="de-DE" sz="2400" b="1" u="none" dirty="0" smtClean="0"/>
              <a:t>Maklerinnen sind anders – </a:t>
            </a:r>
          </a:p>
          <a:p>
            <a:pPr>
              <a:defRPr/>
            </a:pPr>
            <a:endParaRPr lang="de-DE" sz="2400" b="1" u="none" dirty="0" smtClean="0"/>
          </a:p>
          <a:p>
            <a:pPr>
              <a:defRPr/>
            </a:pPr>
            <a:r>
              <a:rPr lang="de-DE" sz="2000" b="1" u="none" dirty="0" smtClean="0"/>
              <a:t>Warum Frauen in der unabhängigen Beratung erfolgreich sein können und viele Männer das noch nicht wissen</a:t>
            </a:r>
          </a:p>
          <a:p>
            <a:pPr>
              <a:defRPr/>
            </a:pPr>
            <a:endParaRPr lang="de-DE" sz="2000" b="1" u="none" dirty="0" smtClean="0">
              <a:solidFill>
                <a:schemeClr val="tx1">
                  <a:lumMod val="85000"/>
                  <a:lumOff val="15000"/>
                </a:schemeClr>
              </a:solidFill>
            </a:endParaRPr>
          </a:p>
          <a:p>
            <a:pPr>
              <a:defRPr/>
            </a:pPr>
            <a:r>
              <a:rPr lang="de-DE" sz="2000" b="1" u="none" dirty="0" smtClean="0">
                <a:solidFill>
                  <a:schemeClr val="tx1">
                    <a:lumMod val="85000"/>
                    <a:lumOff val="15000"/>
                  </a:schemeClr>
                </a:solidFill>
              </a:rPr>
              <a:t>DKM-Vortrag am 26. Oktober 2011 in Dortmund </a:t>
            </a:r>
          </a:p>
          <a:p>
            <a:pPr>
              <a:defRPr/>
            </a:pPr>
            <a:r>
              <a:rPr lang="de-DE" sz="2000" b="1" u="none" dirty="0" smtClean="0">
                <a:solidFill>
                  <a:schemeClr val="tx1">
                    <a:lumMod val="85000"/>
                    <a:lumOff val="15000"/>
                  </a:schemeClr>
                </a:solidFill>
              </a:rPr>
              <a:t>im Rahmen des VDVM-Kongresses </a:t>
            </a:r>
          </a:p>
          <a:p>
            <a:pPr>
              <a:defRPr/>
            </a:pPr>
            <a:r>
              <a:rPr lang="de-DE" sz="2000" b="1" u="none" dirty="0" smtClean="0">
                <a:solidFill>
                  <a:schemeClr val="tx1">
                    <a:lumMod val="85000"/>
                    <a:lumOff val="15000"/>
                  </a:schemeClr>
                </a:solidFill>
              </a:rPr>
              <a:t>„</a:t>
            </a:r>
            <a:r>
              <a:rPr lang="de-DE" sz="2000" b="1" u="none" dirty="0" smtClean="0"/>
              <a:t>Marktumfeld Gewerbe, Industrie, Leben“ </a:t>
            </a:r>
            <a:endParaRPr lang="de-DE" sz="2000" b="1" u="none" dirty="0">
              <a:solidFill>
                <a:schemeClr val="tx1">
                  <a:lumMod val="85000"/>
                  <a:lumOff val="15000"/>
                </a:schemeClr>
              </a:solidFill>
            </a:endParaRPr>
          </a:p>
        </p:txBody>
      </p:sp>
      <p:pic>
        <p:nvPicPr>
          <p:cNvPr id="2053" name="Grafik 7" descr="BrunotteWinkel_Orange.png"/>
          <p:cNvPicPr>
            <a:picLocks noChangeAspect="1"/>
          </p:cNvPicPr>
          <p:nvPr/>
        </p:nvPicPr>
        <p:blipFill>
          <a:blip r:embed="rId3" cstate="print"/>
          <a:srcRect/>
          <a:stretch>
            <a:fillRect/>
          </a:stretch>
        </p:blipFill>
        <p:spPr bwMode="auto">
          <a:xfrm>
            <a:off x="899592" y="1484784"/>
            <a:ext cx="360362" cy="515937"/>
          </a:xfrm>
          <a:prstGeom prst="rect">
            <a:avLst/>
          </a:prstGeom>
          <a:noFill/>
          <a:ln w="9525">
            <a:noFill/>
            <a:miter lim="800000"/>
            <a:headEnd/>
            <a:tailEnd/>
          </a:ln>
        </p:spPr>
      </p:pic>
      <p:sp>
        <p:nvSpPr>
          <p:cNvPr id="5" name="Foliennummernplatzhalter 5"/>
          <p:cNvSpPr txBox="1">
            <a:spLocks/>
          </p:cNvSpPr>
          <p:nvPr/>
        </p:nvSpPr>
        <p:spPr bwMode="auto">
          <a:xfrm>
            <a:off x="1428728" y="4572008"/>
            <a:ext cx="6599260" cy="959237"/>
          </a:xfrm>
          <a:prstGeom prst="rect">
            <a:avLst/>
          </a:prstGeom>
          <a:noFill/>
          <a:ln w="9525">
            <a:noFill/>
            <a:miter lim="800000"/>
            <a:headEnd/>
            <a:tailEnd/>
          </a:ln>
        </p:spPr>
        <p:txBody>
          <a:bodyPr wrap="square">
            <a:spAutoFit/>
          </a:bodyPr>
          <a:lstStyle/>
          <a:p>
            <a:r>
              <a:rPr lang="de-DE" b="1" u="none" dirty="0" smtClean="0">
                <a:solidFill>
                  <a:schemeClr val="accent6">
                    <a:lumMod val="75000"/>
                  </a:schemeClr>
                </a:solidFill>
              </a:rPr>
              <a:t>BrunotteKonzept  Marketing.Kommunikation.</a:t>
            </a:r>
            <a:endParaRPr lang="de-DE" b="1" u="none" dirty="0">
              <a:solidFill>
                <a:schemeClr val="accent6">
                  <a:lumMod val="75000"/>
                </a:schemeClr>
              </a:solidFill>
            </a:endParaRPr>
          </a:p>
          <a:p>
            <a:pPr>
              <a:lnSpc>
                <a:spcPts val="2300"/>
              </a:lnSpc>
            </a:pPr>
            <a:r>
              <a:rPr lang="de-DE" sz="1400" b="1" u="none" dirty="0" smtClean="0"/>
              <a:t>www.brunottekonzept.de  Sabine Brunotte </a:t>
            </a:r>
          </a:p>
          <a:p>
            <a:pPr>
              <a:lnSpc>
                <a:spcPts val="2300"/>
              </a:lnSpc>
            </a:pPr>
            <a:r>
              <a:rPr lang="de-DE" sz="1400" b="1" u="none" dirty="0" smtClean="0"/>
              <a:t>Poppenbütteler Weg 214, 22399 Hamburg  040 3558 7947</a:t>
            </a:r>
            <a:endParaRPr lang="de-DE" sz="1400" b="1" u="none" dirty="0"/>
          </a:p>
        </p:txBody>
      </p:sp>
      <p:sp>
        <p:nvSpPr>
          <p:cNvPr id="39942" name="Rectangle 6"/>
          <p:cNvSpPr>
            <a:spLocks noChangeArrowheads="1"/>
          </p:cNvSpPr>
          <p:nvPr/>
        </p:nvSpPr>
        <p:spPr bwMode="auto">
          <a:xfrm flipH="1" flipV="1">
            <a:off x="1962150" y="3487738"/>
            <a:ext cx="184150" cy="641350"/>
          </a:xfrm>
          <a:prstGeom prst="rect">
            <a:avLst/>
          </a:prstGeom>
          <a:noFill/>
          <a:ln w="9525">
            <a:noFill/>
            <a:miter lim="800000"/>
            <a:headEnd/>
            <a:tailEnd/>
          </a:ln>
        </p:spPr>
        <p:txBody>
          <a:bodyPr rot="10800000">
            <a:spAutoFit/>
          </a:bodyPr>
          <a:lstStyle/>
          <a:p>
            <a:endParaRPr lang="de-DE" sz="3600" b="1" u="none" dirty="0">
              <a:solidFill>
                <a:srgbClr val="E46C0A"/>
              </a:solidFill>
            </a:endParaRPr>
          </a:p>
        </p:txBody>
      </p:sp>
      <p:sp>
        <p:nvSpPr>
          <p:cNvPr id="9" name="Fußzeilenplatzhalter 8"/>
          <p:cNvSpPr>
            <a:spLocks noGrp="1"/>
          </p:cNvSpPr>
          <p:nvPr>
            <p:ph type="ftr" sz="quarter" idx="10"/>
          </p:nvPr>
        </p:nvSpPr>
        <p:spPr/>
        <p:txBody>
          <a:bodyPr/>
          <a:lstStyle/>
          <a:p>
            <a:pPr algn="l"/>
            <a:r>
              <a:rPr lang="de-DE" b="1" u="none" dirty="0" smtClean="0"/>
              <a:t>©BrunotteKonzept</a:t>
            </a:r>
            <a:endParaRPr lang="de-DE" b="1" u="none"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p:cTn id="7" dur="1000" fill="hold"/>
                                        <p:tgtEl>
                                          <p:spTgt spid="717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0">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 calcmode="lin" valueType="num">
                                      <p:cBhvr>
                                        <p:cTn id="12" dur="1000" fill="hold"/>
                                        <p:tgtEl>
                                          <p:spTgt spid="7170">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7170">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170">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anim calcmode="lin" valueType="num">
                                      <p:cBhvr>
                                        <p:cTn id="17" dur="1000" fill="hold"/>
                                        <p:tgtEl>
                                          <p:spTgt spid="7170">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7170">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7170">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170">
                                            <p:txEl>
                                              <p:pRg st="5" end="5"/>
                                            </p:txEl>
                                          </p:spTgt>
                                        </p:tgtEl>
                                        <p:attrNameLst>
                                          <p:attrName>style.visibility</p:attrName>
                                        </p:attrNameLst>
                                      </p:cBhvr>
                                      <p:to>
                                        <p:strVal val="visible"/>
                                      </p:to>
                                    </p:set>
                                    <p:anim calcmode="lin" valueType="num">
                                      <p:cBhvr>
                                        <p:cTn id="22" dur="1000" fill="hold"/>
                                        <p:tgtEl>
                                          <p:spTgt spid="7170">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7170">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7170">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anim calcmode="lin" valueType="num">
                                      <p:cBhvr>
                                        <p:cTn id="27" dur="1000" fill="hold"/>
                                        <p:tgtEl>
                                          <p:spTgt spid="7170">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7170">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7170">
                                            <p:txEl>
                                              <p:pRg st="6" end="6"/>
                                            </p:txEl>
                                          </p:spTgt>
                                        </p:tgtEl>
                                      </p:cBhvr>
                                    </p:animEffect>
                                  </p:childTnLst>
                                </p:cTn>
                              </p:par>
                            </p:childTnLst>
                          </p:cTn>
                        </p:par>
                        <p:par>
                          <p:cTn id="30" fill="hold">
                            <p:stCondLst>
                              <p:cond delay="1000"/>
                            </p:stCondLst>
                            <p:childTnLst>
                              <p:par>
                                <p:cTn id="31" presetID="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39942"/>
                                        </p:tgtEl>
                                        <p:attrNameLst>
                                          <p:attrName>style.visibility</p:attrName>
                                        </p:attrNameLst>
                                      </p:cBhvr>
                                      <p:to>
                                        <p:strVal val="visible"/>
                                      </p:to>
                                    </p:set>
                                    <p:anim calcmode="lin" valueType="num">
                                      <p:cBhvr additive="base">
                                        <p:cTn id="33" dur="2000" fill="hold"/>
                                        <p:tgtEl>
                                          <p:spTgt spid="39942"/>
                                        </p:tgtEl>
                                        <p:attrNameLst>
                                          <p:attrName>ppt_x</p:attrName>
                                        </p:attrNameLst>
                                      </p:cBhvr>
                                      <p:tavLst>
                                        <p:tav tm="0">
                                          <p:val>
                                            <p:strVal val="0-#ppt_w/2"/>
                                          </p:val>
                                        </p:tav>
                                        <p:tav tm="100000">
                                          <p:val>
                                            <p:strVal val="#ppt_x"/>
                                          </p:val>
                                        </p:tav>
                                      </p:tavLst>
                                    </p:anim>
                                    <p:anim calcmode="lin" valueType="num">
                                      <p:cBhvr additive="base">
                                        <p:cTn id="34" dur="2000" fill="hold"/>
                                        <p:tgtEl>
                                          <p:spTgt spid="3994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4" decel="5000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fill="hold"/>
                                        <p:tgtEl>
                                          <p:spTgt spid="5"/>
                                        </p:tgtEl>
                                        <p:attrNameLst>
                                          <p:attrName>ppt_x</p:attrName>
                                        </p:attrNameLst>
                                      </p:cBhvr>
                                      <p:tavLst>
                                        <p:tav tm="0">
                                          <p:val>
                                            <p:strVal val="#ppt_x"/>
                                          </p:val>
                                        </p:tav>
                                        <p:tav tm="100000">
                                          <p:val>
                                            <p:strVal val="#ppt_x"/>
                                          </p:val>
                                        </p:tav>
                                      </p:tavLst>
                                    </p:anim>
                                    <p:anim calcmode="lin" valueType="num">
                                      <p:cBhvr additive="base">
                                        <p:cTn id="3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9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1089705" y="1428735"/>
            <a:ext cx="7442735" cy="707886"/>
          </a:xfrm>
          <a:prstGeom prst="rect">
            <a:avLst/>
          </a:prstGeom>
          <a:noFill/>
          <a:ln w="9525">
            <a:noFill/>
            <a:miter lim="800000"/>
            <a:headEnd/>
            <a:tailEnd/>
          </a:ln>
        </p:spPr>
        <p:txBody>
          <a:bodyPr rot="10800000" wrap="square">
            <a:spAutoFit/>
          </a:bodyPr>
          <a:lstStyle/>
          <a:p>
            <a:pPr marL="514350" indent="-514350"/>
            <a:r>
              <a:rPr lang="de-DE" sz="2000" b="1" u="none" dirty="0" smtClean="0">
                <a:solidFill>
                  <a:schemeClr val="accent6"/>
                </a:solidFill>
              </a:rPr>
              <a:t>Frauenanteil in den Vorständen der 200 größten Unternehmen (%) </a:t>
            </a:r>
            <a:r>
              <a:rPr lang="de-DE" sz="2000" b="1" u="none" dirty="0" smtClean="0"/>
              <a:t>deutschen Unternehmen von 2006 bis 2010</a:t>
            </a: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Nur wenige Frauen in Top-Positionen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solidFill>
                <a:schemeClr val="accent6"/>
              </a:solidFill>
            </a:endParaRP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graphicFrame>
        <p:nvGraphicFramePr>
          <p:cNvPr id="19" name="Object 14"/>
          <p:cNvGraphicFramePr>
            <a:graphicFrameLocks noChangeAspect="1"/>
          </p:cNvGraphicFramePr>
          <p:nvPr/>
        </p:nvGraphicFramePr>
        <p:xfrm>
          <a:off x="928662" y="1834717"/>
          <a:ext cx="7099722" cy="402317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feld 19"/>
          <p:cNvSpPr txBox="1"/>
          <p:nvPr/>
        </p:nvSpPr>
        <p:spPr>
          <a:xfrm>
            <a:off x="1071538" y="6000769"/>
            <a:ext cx="5055046" cy="553998"/>
          </a:xfrm>
          <a:prstGeom prst="rect">
            <a:avLst/>
          </a:prstGeom>
          <a:noFill/>
        </p:spPr>
        <p:txBody>
          <a:bodyPr wrap="square" rtlCol="0">
            <a:spAutoFit/>
          </a:bodyPr>
          <a:lstStyle/>
          <a:p>
            <a:r>
              <a:rPr lang="de-DE" sz="1200" u="none" dirty="0" smtClean="0"/>
              <a:t>Quelle: Deutsches Institut für Wirtschaftsforschung, 2010</a:t>
            </a:r>
          </a:p>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Über Männer und Frauen im Beruf</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pic>
        <p:nvPicPr>
          <p:cNvPr id="77826" name="Picture 2" descr="C:\Users\Asus\AppData\Local\Temp\395127_R_K_B_by_Jerzy Sawluk_pixelio.de.jpg"/>
          <p:cNvPicPr>
            <a:picLocks noChangeAspect="1" noChangeArrowheads="1"/>
          </p:cNvPicPr>
          <p:nvPr/>
        </p:nvPicPr>
        <p:blipFill>
          <a:blip r:embed="rId4" cstate="print"/>
          <a:srcRect/>
          <a:stretch>
            <a:fillRect/>
          </a:stretch>
        </p:blipFill>
        <p:spPr bwMode="auto">
          <a:xfrm>
            <a:off x="2267744" y="1628800"/>
            <a:ext cx="4309943" cy="4140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Männer und Frauen im Beruf</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899592" y="1556792"/>
            <a:ext cx="7992888" cy="4339650"/>
          </a:xfrm>
          <a:prstGeom prst="rect">
            <a:avLst/>
          </a:prstGeom>
          <a:solidFill>
            <a:schemeClr val="bg1">
              <a:lumMod val="95000"/>
            </a:schemeClr>
          </a:solidFill>
        </p:spPr>
        <p:txBody>
          <a:bodyPr wrap="square" rtlCol="0">
            <a:spAutoFit/>
          </a:bodyPr>
          <a:lstStyle/>
          <a:p>
            <a:r>
              <a:rPr lang="de-DE" sz="2000" b="1" u="none" dirty="0" smtClean="0">
                <a:solidFill>
                  <a:schemeClr val="accent6"/>
                </a:solidFill>
              </a:rPr>
              <a:t>Urteil oder Vorurteil? Männer </a:t>
            </a:r>
          </a:p>
          <a:p>
            <a:endParaRPr lang="de-DE" sz="2000" b="1" u="none" dirty="0" smtClean="0"/>
          </a:p>
          <a:p>
            <a:pPr>
              <a:buFont typeface="Arial" pitchFamily="34" charset="0"/>
              <a:buChar char="•"/>
            </a:pPr>
            <a:r>
              <a:rPr lang="de-DE" b="1" u="none" dirty="0" smtClean="0"/>
              <a:t>  sind gekennzeichnet durch offensive Neugier, </a:t>
            </a:r>
            <a:r>
              <a:rPr lang="de-DE" b="1" u="none" dirty="0" smtClean="0"/>
              <a:t>Imponierbedürfnis</a:t>
            </a:r>
            <a:r>
              <a:rPr lang="de-DE" b="1" u="none" dirty="0" smtClean="0"/>
              <a:t>, </a:t>
            </a:r>
          </a:p>
          <a:p>
            <a:r>
              <a:rPr lang="de-DE" b="1" u="none" dirty="0" smtClean="0"/>
              <a:t>    Rivalität, Konkurrenzfreude, Dominanzstreben</a:t>
            </a:r>
          </a:p>
          <a:p>
            <a:endParaRPr lang="de-DE" b="1" u="none" dirty="0" smtClean="0"/>
          </a:p>
          <a:p>
            <a:pPr>
              <a:buFont typeface="Arial" pitchFamily="34" charset="0"/>
              <a:buChar char="•"/>
            </a:pPr>
            <a:r>
              <a:rPr lang="de-DE" b="1" u="none" dirty="0" smtClean="0"/>
              <a:t>  wollen ihr System ordnen und setzen auf Netzwerke</a:t>
            </a:r>
          </a:p>
          <a:p>
            <a:pPr>
              <a:buFont typeface="Arial" pitchFamily="34" charset="0"/>
              <a:buChar char="•"/>
            </a:pPr>
            <a:endParaRPr lang="de-DE" b="1" u="none" dirty="0" smtClean="0"/>
          </a:p>
          <a:p>
            <a:pPr>
              <a:buFont typeface="Arial" pitchFamily="34" charset="0"/>
              <a:buChar char="•"/>
            </a:pPr>
            <a:r>
              <a:rPr lang="de-DE" b="1" u="none" dirty="0" smtClean="0"/>
              <a:t>  isolieren Probleme, um sie zu beherrschen</a:t>
            </a:r>
          </a:p>
          <a:p>
            <a:pPr>
              <a:buFont typeface="Arial" pitchFamily="34" charset="0"/>
              <a:buChar char="•"/>
            </a:pPr>
            <a:endParaRPr lang="de-DE" b="1" u="none" dirty="0" smtClean="0"/>
          </a:p>
          <a:p>
            <a:pPr>
              <a:buFont typeface="Arial" pitchFamily="34" charset="0"/>
              <a:buChar char="•"/>
            </a:pPr>
            <a:r>
              <a:rPr lang="de-DE" b="1" u="none" dirty="0" smtClean="0"/>
              <a:t>  wollen schnelle Diagnosen und stellen (deshalb) einfache Fragen</a:t>
            </a:r>
          </a:p>
          <a:p>
            <a:pPr>
              <a:buFont typeface="Arial" pitchFamily="34" charset="0"/>
              <a:buChar char="•"/>
            </a:pPr>
            <a:endParaRPr lang="de-DE" b="1" u="none" dirty="0" smtClean="0"/>
          </a:p>
          <a:p>
            <a:pPr>
              <a:buFont typeface="Arial" pitchFamily="34" charset="0"/>
              <a:buChar char="•"/>
            </a:pPr>
            <a:r>
              <a:rPr lang="de-DE" b="1" u="none" dirty="0" smtClean="0"/>
              <a:t>  geben monologische Kommandos und treffen einsame Entscheidungen</a:t>
            </a:r>
          </a:p>
          <a:p>
            <a:pPr>
              <a:buFont typeface="Arial" pitchFamily="34" charset="0"/>
              <a:buChar char="•"/>
            </a:pPr>
            <a:endParaRPr lang="de-DE" b="1" u="none" dirty="0" smtClean="0"/>
          </a:p>
          <a:p>
            <a:pPr>
              <a:buFont typeface="Arial" pitchFamily="34" charset="0"/>
              <a:buChar char="•"/>
            </a:pPr>
            <a:r>
              <a:rPr lang="de-DE" b="1" u="none" dirty="0" smtClean="0"/>
              <a:t>  verkaufen Niederlagen als Siege</a:t>
            </a:r>
          </a:p>
          <a:p>
            <a:r>
              <a:rPr lang="de-DE" sz="2000" u="none" dirty="0" smtClean="0"/>
              <a:t> </a:t>
            </a:r>
            <a:r>
              <a:rPr lang="de-DE" sz="1600" u="none" dirty="0" smtClean="0"/>
              <a:t>Quelle: Gertrud Höhler, Wölfin unter Wölfen, Econ 2000</a:t>
            </a:r>
          </a:p>
        </p:txBody>
      </p:sp>
      <p:pic>
        <p:nvPicPr>
          <p:cNvPr id="12" name="Picture 2"/>
          <p:cNvPicPr>
            <a:picLocks noChangeAspect="1" noChangeArrowheads="1"/>
          </p:cNvPicPr>
          <p:nvPr/>
        </p:nvPicPr>
        <p:blipFill>
          <a:blip r:embed="rId4" cstate="print">
            <a:grayscl/>
          </a:blip>
          <a:srcRect/>
          <a:stretch>
            <a:fillRect/>
          </a:stretch>
        </p:blipFill>
        <p:spPr bwMode="auto">
          <a:xfrm>
            <a:off x="6660232" y="620688"/>
            <a:ext cx="1128358" cy="1008000"/>
          </a:xfrm>
          <a:prstGeom prst="rect">
            <a:avLst/>
          </a:prstGeom>
          <a:solidFill>
            <a:schemeClr val="tx1"/>
          </a:solid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Männer und Frauen im Beruf</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971600" y="1556792"/>
            <a:ext cx="7552560" cy="4585871"/>
          </a:xfrm>
          <a:prstGeom prst="rect">
            <a:avLst/>
          </a:prstGeom>
          <a:solidFill>
            <a:schemeClr val="bg1">
              <a:lumMod val="95000"/>
            </a:schemeClr>
          </a:solidFill>
        </p:spPr>
        <p:txBody>
          <a:bodyPr wrap="square" rtlCol="0">
            <a:spAutoFit/>
          </a:bodyPr>
          <a:lstStyle/>
          <a:p>
            <a:r>
              <a:rPr lang="de-DE" sz="2000" b="1" u="none" dirty="0" smtClean="0">
                <a:solidFill>
                  <a:schemeClr val="accent6"/>
                </a:solidFill>
              </a:rPr>
              <a:t>Urteil oder Vorurteil? Frauen</a:t>
            </a:r>
          </a:p>
          <a:p>
            <a:endParaRPr lang="de-DE" sz="2000" b="1" u="none" dirty="0" smtClean="0">
              <a:solidFill>
                <a:schemeClr val="accent6"/>
              </a:solidFill>
            </a:endParaRPr>
          </a:p>
          <a:p>
            <a:pPr>
              <a:buFont typeface="Arial" pitchFamily="34" charset="0"/>
              <a:buChar char="•"/>
            </a:pPr>
            <a:r>
              <a:rPr lang="de-DE" b="1" u="none" dirty="0" smtClean="0"/>
              <a:t>  wollen gefallen, senden Hilfsappelle, scheuen offene Rivalität und warten</a:t>
            </a:r>
          </a:p>
          <a:p>
            <a:r>
              <a:rPr lang="de-DE" b="1" u="none" dirty="0" smtClean="0"/>
              <a:t>   auf ihre Entdeckung</a:t>
            </a:r>
          </a:p>
          <a:p>
            <a:endParaRPr lang="de-DE" b="1" u="none" dirty="0" smtClean="0"/>
          </a:p>
          <a:p>
            <a:pPr>
              <a:buFont typeface="Arial" pitchFamily="34" charset="0"/>
              <a:buChar char="•"/>
            </a:pPr>
            <a:r>
              <a:rPr lang="de-DE" b="1" u="none" dirty="0" smtClean="0"/>
              <a:t>  </a:t>
            </a:r>
            <a:r>
              <a:rPr lang="de-DE" b="1" u="none" dirty="0" smtClean="0"/>
              <a:t>suchen </a:t>
            </a:r>
            <a:r>
              <a:rPr lang="de-DE" b="1" u="none" dirty="0" smtClean="0"/>
              <a:t>Verbundenheit, Vertrauenssysteme und gründliche </a:t>
            </a:r>
          </a:p>
          <a:p>
            <a:r>
              <a:rPr lang="de-DE" b="1" u="none" dirty="0" smtClean="0"/>
              <a:t>    Problembearbeitung, sind hellhörig, zugewandt, sozial wachsam, </a:t>
            </a:r>
          </a:p>
          <a:p>
            <a:r>
              <a:rPr lang="de-DE" b="1" u="none" dirty="0" smtClean="0"/>
              <a:t>    kommunikationsstark und flexibel</a:t>
            </a:r>
          </a:p>
          <a:p>
            <a:endParaRPr lang="de-DE" b="1" u="none" dirty="0" smtClean="0"/>
          </a:p>
          <a:p>
            <a:pPr>
              <a:buFont typeface="Arial" pitchFamily="34" charset="0"/>
              <a:buChar char="•"/>
            </a:pPr>
            <a:r>
              <a:rPr lang="de-DE" b="1" u="none" dirty="0" smtClean="0"/>
              <a:t>  zweifeln nach Niederlagen an sich selbst, suchen Schuldige und </a:t>
            </a:r>
          </a:p>
          <a:p>
            <a:r>
              <a:rPr lang="de-DE" b="1" u="none" dirty="0" smtClean="0"/>
              <a:t>    versinken in Selbstmitleid</a:t>
            </a:r>
          </a:p>
          <a:p>
            <a:endParaRPr lang="de-DE" b="1" u="none" dirty="0" smtClean="0"/>
          </a:p>
          <a:p>
            <a:pPr>
              <a:buFont typeface="Arial" pitchFamily="34" charset="0"/>
              <a:buChar char="•"/>
            </a:pPr>
            <a:r>
              <a:rPr lang="de-DE" b="1" u="none" dirty="0" smtClean="0"/>
              <a:t>  sind berufliche Statussymbole und Rituale fremd; sie passen sich </a:t>
            </a:r>
          </a:p>
          <a:p>
            <a:r>
              <a:rPr lang="de-DE" b="1" u="none" dirty="0" smtClean="0"/>
              <a:t>    betrieblichen Regeln und Hierarchien nur begrenzt an und fliehen  noch</a:t>
            </a:r>
          </a:p>
          <a:p>
            <a:r>
              <a:rPr lang="de-DE" b="1" u="none" dirty="0" smtClean="0"/>
              <a:t>    zu oft aus der „Leistungsarena“</a:t>
            </a:r>
            <a:endParaRPr lang="de-DE" sz="2000" b="1" u="none" dirty="0" smtClean="0"/>
          </a:p>
          <a:p>
            <a:r>
              <a:rPr lang="de-DE" sz="1600" u="none" dirty="0" smtClean="0"/>
              <a:t>Quelle: Gertrud Höhler, Wölfin unter Wölfen, Econ Verlag</a:t>
            </a:r>
          </a:p>
        </p:txBody>
      </p:sp>
      <p:pic>
        <p:nvPicPr>
          <p:cNvPr id="76802" name="Picture 2"/>
          <p:cNvPicPr>
            <a:picLocks noChangeAspect="1" noChangeArrowheads="1"/>
          </p:cNvPicPr>
          <p:nvPr/>
        </p:nvPicPr>
        <p:blipFill>
          <a:blip r:embed="rId4" cstate="print"/>
          <a:srcRect/>
          <a:stretch>
            <a:fillRect/>
          </a:stretch>
        </p:blipFill>
        <p:spPr bwMode="auto">
          <a:xfrm>
            <a:off x="6660232" y="620688"/>
            <a:ext cx="1116000" cy="1116000"/>
          </a:xfrm>
          <a:prstGeom prst="rect">
            <a:avLst/>
          </a:prstGeom>
          <a:solidFill>
            <a:schemeClr val="accent6"/>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7459762" cy="461665"/>
          </a:xfrm>
          <a:prstGeom prst="rect">
            <a:avLst/>
          </a:prstGeom>
          <a:noFill/>
        </p:spPr>
        <p:txBody>
          <a:bodyPr wrap="square" rtlCol="0">
            <a:spAutoFit/>
          </a:bodyPr>
          <a:lstStyle/>
          <a:p>
            <a:r>
              <a:rPr lang="de-DE" sz="2400" b="1" u="none" dirty="0" smtClean="0"/>
              <a:t>Männer und Frauen im Beruf – Was ihnen wichtig ist</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a:xfrm>
            <a:off x="857224" y="6093295"/>
            <a:ext cx="7358114" cy="360041"/>
          </a:xfrm>
        </p:spPr>
        <p:txBody>
          <a:bodyPr/>
          <a:lstStyle/>
          <a:p>
            <a:pPr algn="l"/>
            <a:r>
              <a:rPr lang="de-DE" b="1" u="none" dirty="0" smtClean="0"/>
              <a:t>©BrunotteKonzept</a:t>
            </a:r>
          </a:p>
          <a:p>
            <a:pPr algn="l"/>
            <a:endParaRPr lang="de-DE" b="1" u="none" dirty="0"/>
          </a:p>
        </p:txBody>
      </p:sp>
      <p:sp>
        <p:nvSpPr>
          <p:cNvPr id="18" name="Textfeld 17"/>
          <p:cNvSpPr txBox="1"/>
          <p:nvPr/>
        </p:nvSpPr>
        <p:spPr>
          <a:xfrm>
            <a:off x="899592" y="5301208"/>
            <a:ext cx="13002914" cy="584775"/>
          </a:xfrm>
          <a:prstGeom prst="rect">
            <a:avLst/>
          </a:prstGeom>
          <a:noFill/>
        </p:spPr>
        <p:txBody>
          <a:bodyPr wrap="square" rtlCol="0">
            <a:spAutoFit/>
          </a:bodyPr>
          <a:lstStyle/>
          <a:p>
            <a:endParaRPr lang="de-DE" sz="1600" u="none" dirty="0" smtClean="0"/>
          </a:p>
          <a:p>
            <a:r>
              <a:rPr lang="de-DE" sz="1600" u="none" dirty="0" smtClean="0"/>
              <a:t>Quelle: Studie Prof. </a:t>
            </a:r>
            <a:r>
              <a:rPr lang="de-DE" sz="1600" u="none" dirty="0" smtClean="0"/>
              <a:t>Wottawa</a:t>
            </a:r>
            <a:r>
              <a:rPr lang="de-DE" sz="1600" u="none" dirty="0" smtClean="0"/>
              <a:t> , </a:t>
            </a:r>
            <a:r>
              <a:rPr lang="de-DE" sz="1600" u="none" dirty="0" smtClean="0"/>
              <a:t>Ruhruni</a:t>
            </a:r>
            <a:r>
              <a:rPr lang="de-DE" sz="1600" u="none" dirty="0" smtClean="0"/>
              <a:t> Bochum </a:t>
            </a:r>
          </a:p>
        </p:txBody>
      </p:sp>
      <p:grpSp>
        <p:nvGrpSpPr>
          <p:cNvPr id="13" name="Group 129"/>
          <p:cNvGrpSpPr>
            <a:grpSpLocks/>
          </p:cNvGrpSpPr>
          <p:nvPr/>
        </p:nvGrpSpPr>
        <p:grpSpPr bwMode="auto">
          <a:xfrm>
            <a:off x="899592" y="1484784"/>
            <a:ext cx="7777621" cy="4104455"/>
            <a:chOff x="2328" y="1105"/>
            <a:chExt cx="4834" cy="3295"/>
          </a:xfrm>
        </p:grpSpPr>
        <p:sp>
          <p:nvSpPr>
            <p:cNvPr id="16" name="Freeform 9"/>
            <p:cNvSpPr>
              <a:spLocks/>
            </p:cNvSpPr>
            <p:nvPr/>
          </p:nvSpPr>
          <p:spPr bwMode="auto">
            <a:xfrm>
              <a:off x="3816" y="1105"/>
              <a:ext cx="66" cy="2791"/>
            </a:xfrm>
            <a:custGeom>
              <a:avLst/>
              <a:gdLst/>
              <a:ahLst/>
              <a:cxnLst>
                <a:cxn ang="0">
                  <a:pos x="0" y="2791"/>
                </a:cxn>
                <a:cxn ang="0">
                  <a:pos x="66" y="2741"/>
                </a:cxn>
                <a:cxn ang="0">
                  <a:pos x="66" y="0"/>
                </a:cxn>
                <a:cxn ang="0">
                  <a:pos x="0" y="51"/>
                </a:cxn>
                <a:cxn ang="0">
                  <a:pos x="0" y="2791"/>
                </a:cxn>
              </a:cxnLst>
              <a:rect l="0" t="0" r="r" b="b"/>
              <a:pathLst>
                <a:path w="66" h="2791">
                  <a:moveTo>
                    <a:pt x="0" y="2791"/>
                  </a:moveTo>
                  <a:lnTo>
                    <a:pt x="66" y="2741"/>
                  </a:lnTo>
                  <a:lnTo>
                    <a:pt x="66" y="0"/>
                  </a:lnTo>
                  <a:lnTo>
                    <a:pt x="0" y="51"/>
                  </a:lnTo>
                  <a:lnTo>
                    <a:pt x="0" y="2791"/>
                  </a:lnTo>
                  <a:close/>
                </a:path>
              </a:pathLst>
            </a:custGeom>
            <a:solidFill>
              <a:srgbClr val="808080"/>
            </a:solidFill>
            <a:ln w="9525">
              <a:noFill/>
              <a:round/>
              <a:headEnd/>
              <a:tailEnd/>
            </a:ln>
          </p:spPr>
          <p:txBody>
            <a:bodyPr/>
            <a:lstStyle/>
            <a:p>
              <a:endParaRPr lang="de-DE" dirty="0"/>
            </a:p>
          </p:txBody>
        </p:sp>
        <p:sp>
          <p:nvSpPr>
            <p:cNvPr id="17" name="Freeform 10"/>
            <p:cNvSpPr>
              <a:spLocks/>
            </p:cNvSpPr>
            <p:nvPr/>
          </p:nvSpPr>
          <p:spPr bwMode="auto">
            <a:xfrm>
              <a:off x="3816" y="3846"/>
              <a:ext cx="3024" cy="50"/>
            </a:xfrm>
            <a:custGeom>
              <a:avLst/>
              <a:gdLst/>
              <a:ahLst/>
              <a:cxnLst>
                <a:cxn ang="0">
                  <a:pos x="0" y="50"/>
                </a:cxn>
                <a:cxn ang="0">
                  <a:pos x="2958" y="50"/>
                </a:cxn>
                <a:cxn ang="0">
                  <a:pos x="3024" y="0"/>
                </a:cxn>
                <a:cxn ang="0">
                  <a:pos x="66" y="0"/>
                </a:cxn>
                <a:cxn ang="0">
                  <a:pos x="0" y="50"/>
                </a:cxn>
              </a:cxnLst>
              <a:rect l="0" t="0" r="r" b="b"/>
              <a:pathLst>
                <a:path w="3024" h="50">
                  <a:moveTo>
                    <a:pt x="0" y="50"/>
                  </a:moveTo>
                  <a:lnTo>
                    <a:pt x="2958" y="50"/>
                  </a:lnTo>
                  <a:lnTo>
                    <a:pt x="3024" y="0"/>
                  </a:lnTo>
                  <a:lnTo>
                    <a:pt x="66" y="0"/>
                  </a:lnTo>
                  <a:lnTo>
                    <a:pt x="0" y="50"/>
                  </a:lnTo>
                  <a:close/>
                </a:path>
              </a:pathLst>
            </a:custGeom>
            <a:solidFill>
              <a:srgbClr val="C0C0C0"/>
            </a:solidFill>
            <a:ln w="9525">
              <a:noFill/>
              <a:round/>
              <a:headEnd/>
              <a:tailEnd/>
            </a:ln>
          </p:spPr>
          <p:txBody>
            <a:bodyPr/>
            <a:lstStyle/>
            <a:p>
              <a:endParaRPr lang="de-DE" dirty="0"/>
            </a:p>
          </p:txBody>
        </p:sp>
        <p:sp>
          <p:nvSpPr>
            <p:cNvPr id="19" name="Rectangle 11"/>
            <p:cNvSpPr>
              <a:spLocks noChangeArrowheads="1"/>
            </p:cNvSpPr>
            <p:nvPr/>
          </p:nvSpPr>
          <p:spPr bwMode="auto">
            <a:xfrm>
              <a:off x="3882" y="1105"/>
              <a:ext cx="2958" cy="2741"/>
            </a:xfrm>
            <a:prstGeom prst="rect">
              <a:avLst/>
            </a:prstGeom>
            <a:solidFill>
              <a:schemeClr val="bg1"/>
            </a:solidFill>
            <a:ln w="9525">
              <a:noFill/>
              <a:miter lim="800000"/>
              <a:headEnd/>
              <a:tailEnd/>
            </a:ln>
          </p:spPr>
          <p:txBody>
            <a:bodyPr/>
            <a:lstStyle/>
            <a:p>
              <a:endParaRPr lang="de-DE" dirty="0"/>
            </a:p>
          </p:txBody>
        </p:sp>
        <p:sp>
          <p:nvSpPr>
            <p:cNvPr id="20" name="Freeform 12"/>
            <p:cNvSpPr>
              <a:spLocks/>
            </p:cNvSpPr>
            <p:nvPr/>
          </p:nvSpPr>
          <p:spPr bwMode="auto">
            <a:xfrm>
              <a:off x="3816"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1" name="Freeform 13"/>
            <p:cNvSpPr>
              <a:spLocks/>
            </p:cNvSpPr>
            <p:nvPr/>
          </p:nvSpPr>
          <p:spPr bwMode="auto">
            <a:xfrm>
              <a:off x="4236"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2" name="Freeform 14"/>
            <p:cNvSpPr>
              <a:spLocks/>
            </p:cNvSpPr>
            <p:nvPr/>
          </p:nvSpPr>
          <p:spPr bwMode="auto">
            <a:xfrm>
              <a:off x="4662"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3" name="Freeform 15"/>
            <p:cNvSpPr>
              <a:spLocks/>
            </p:cNvSpPr>
            <p:nvPr/>
          </p:nvSpPr>
          <p:spPr bwMode="auto">
            <a:xfrm>
              <a:off x="5082"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4" name="Freeform 16"/>
            <p:cNvSpPr>
              <a:spLocks/>
            </p:cNvSpPr>
            <p:nvPr/>
          </p:nvSpPr>
          <p:spPr bwMode="auto">
            <a:xfrm>
              <a:off x="5508"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5" name="Freeform 17"/>
            <p:cNvSpPr>
              <a:spLocks/>
            </p:cNvSpPr>
            <p:nvPr/>
          </p:nvSpPr>
          <p:spPr bwMode="auto">
            <a:xfrm>
              <a:off x="5928"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6" name="Freeform 18"/>
            <p:cNvSpPr>
              <a:spLocks/>
            </p:cNvSpPr>
            <p:nvPr/>
          </p:nvSpPr>
          <p:spPr bwMode="auto">
            <a:xfrm>
              <a:off x="6354"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7" name="Freeform 19"/>
            <p:cNvSpPr>
              <a:spLocks/>
            </p:cNvSpPr>
            <p:nvPr/>
          </p:nvSpPr>
          <p:spPr bwMode="auto">
            <a:xfrm>
              <a:off x="6774" y="1105"/>
              <a:ext cx="66" cy="2791"/>
            </a:xfrm>
            <a:custGeom>
              <a:avLst/>
              <a:gdLst/>
              <a:ahLst/>
              <a:cxnLst>
                <a:cxn ang="0">
                  <a:pos x="0" y="444"/>
                </a:cxn>
                <a:cxn ang="0">
                  <a:pos x="11" y="436"/>
                </a:cxn>
                <a:cxn ang="0">
                  <a:pos x="11" y="0"/>
                </a:cxn>
              </a:cxnLst>
              <a:rect l="0" t="0" r="r" b="b"/>
              <a:pathLst>
                <a:path w="11" h="444">
                  <a:moveTo>
                    <a:pt x="0" y="444"/>
                  </a:moveTo>
                  <a:lnTo>
                    <a:pt x="11" y="436"/>
                  </a:lnTo>
                  <a:lnTo>
                    <a:pt x="11" y="0"/>
                  </a:lnTo>
                </a:path>
              </a:pathLst>
            </a:custGeom>
            <a:noFill/>
            <a:ln w="0">
              <a:solidFill>
                <a:srgbClr val="000000"/>
              </a:solidFill>
              <a:prstDash val="solid"/>
              <a:round/>
              <a:headEnd/>
              <a:tailEnd/>
            </a:ln>
          </p:spPr>
          <p:txBody>
            <a:bodyPr/>
            <a:lstStyle/>
            <a:p>
              <a:endParaRPr lang="de-DE" dirty="0"/>
            </a:p>
          </p:txBody>
        </p:sp>
        <p:sp>
          <p:nvSpPr>
            <p:cNvPr id="28" name="Freeform 20"/>
            <p:cNvSpPr>
              <a:spLocks/>
            </p:cNvSpPr>
            <p:nvPr/>
          </p:nvSpPr>
          <p:spPr bwMode="auto">
            <a:xfrm>
              <a:off x="3816" y="1105"/>
              <a:ext cx="66" cy="2791"/>
            </a:xfrm>
            <a:custGeom>
              <a:avLst/>
              <a:gdLst/>
              <a:ahLst/>
              <a:cxnLst>
                <a:cxn ang="0">
                  <a:pos x="66" y="0"/>
                </a:cxn>
                <a:cxn ang="0">
                  <a:pos x="0" y="51"/>
                </a:cxn>
                <a:cxn ang="0">
                  <a:pos x="0" y="2791"/>
                </a:cxn>
                <a:cxn ang="0">
                  <a:pos x="66" y="2741"/>
                </a:cxn>
                <a:cxn ang="0">
                  <a:pos x="66" y="0"/>
                </a:cxn>
              </a:cxnLst>
              <a:rect l="0" t="0" r="r" b="b"/>
              <a:pathLst>
                <a:path w="66" h="2791">
                  <a:moveTo>
                    <a:pt x="66" y="0"/>
                  </a:moveTo>
                  <a:lnTo>
                    <a:pt x="0" y="51"/>
                  </a:lnTo>
                  <a:lnTo>
                    <a:pt x="0" y="2791"/>
                  </a:lnTo>
                  <a:lnTo>
                    <a:pt x="66" y="2741"/>
                  </a:lnTo>
                  <a:lnTo>
                    <a:pt x="66" y="0"/>
                  </a:lnTo>
                  <a:close/>
                </a:path>
              </a:pathLst>
            </a:custGeom>
            <a:noFill/>
            <a:ln w="0">
              <a:solidFill>
                <a:srgbClr val="000000"/>
              </a:solidFill>
              <a:prstDash val="solid"/>
              <a:round/>
              <a:headEnd/>
              <a:tailEnd/>
            </a:ln>
          </p:spPr>
          <p:txBody>
            <a:bodyPr/>
            <a:lstStyle/>
            <a:p>
              <a:endParaRPr lang="de-DE" dirty="0"/>
            </a:p>
          </p:txBody>
        </p:sp>
        <p:sp>
          <p:nvSpPr>
            <p:cNvPr id="29" name="Freeform 21"/>
            <p:cNvSpPr>
              <a:spLocks/>
            </p:cNvSpPr>
            <p:nvPr/>
          </p:nvSpPr>
          <p:spPr bwMode="auto">
            <a:xfrm>
              <a:off x="3816" y="3846"/>
              <a:ext cx="3024" cy="50"/>
            </a:xfrm>
            <a:custGeom>
              <a:avLst/>
              <a:gdLst/>
              <a:ahLst/>
              <a:cxnLst>
                <a:cxn ang="0">
                  <a:pos x="0" y="50"/>
                </a:cxn>
                <a:cxn ang="0">
                  <a:pos x="2958" y="50"/>
                </a:cxn>
                <a:cxn ang="0">
                  <a:pos x="3024" y="0"/>
                </a:cxn>
                <a:cxn ang="0">
                  <a:pos x="66" y="0"/>
                </a:cxn>
                <a:cxn ang="0">
                  <a:pos x="0" y="50"/>
                </a:cxn>
              </a:cxnLst>
              <a:rect l="0" t="0" r="r" b="b"/>
              <a:pathLst>
                <a:path w="3024" h="50">
                  <a:moveTo>
                    <a:pt x="0" y="50"/>
                  </a:moveTo>
                  <a:lnTo>
                    <a:pt x="2958" y="50"/>
                  </a:lnTo>
                  <a:lnTo>
                    <a:pt x="3024" y="0"/>
                  </a:lnTo>
                  <a:lnTo>
                    <a:pt x="66" y="0"/>
                  </a:lnTo>
                  <a:lnTo>
                    <a:pt x="0" y="50"/>
                  </a:lnTo>
                  <a:close/>
                </a:path>
              </a:pathLst>
            </a:custGeom>
            <a:noFill/>
            <a:ln w="9525">
              <a:solidFill>
                <a:srgbClr val="808080"/>
              </a:solidFill>
              <a:prstDash val="solid"/>
              <a:round/>
              <a:headEnd/>
              <a:tailEnd/>
            </a:ln>
          </p:spPr>
          <p:txBody>
            <a:bodyPr/>
            <a:lstStyle/>
            <a:p>
              <a:endParaRPr lang="de-DE" dirty="0"/>
            </a:p>
          </p:txBody>
        </p:sp>
        <p:sp>
          <p:nvSpPr>
            <p:cNvPr id="30" name="Rectangle 22"/>
            <p:cNvSpPr>
              <a:spLocks noChangeArrowheads="1"/>
            </p:cNvSpPr>
            <p:nvPr/>
          </p:nvSpPr>
          <p:spPr bwMode="auto">
            <a:xfrm>
              <a:off x="3882" y="1105"/>
              <a:ext cx="2958" cy="2741"/>
            </a:xfrm>
            <a:prstGeom prst="rect">
              <a:avLst/>
            </a:prstGeom>
            <a:noFill/>
            <a:ln w="9525">
              <a:solidFill>
                <a:srgbClr val="808080"/>
              </a:solidFill>
              <a:miter lim="800000"/>
              <a:headEnd/>
              <a:tailEnd/>
            </a:ln>
          </p:spPr>
          <p:txBody>
            <a:bodyPr/>
            <a:lstStyle/>
            <a:p>
              <a:endParaRPr lang="de-DE" dirty="0"/>
            </a:p>
          </p:txBody>
        </p:sp>
        <p:sp>
          <p:nvSpPr>
            <p:cNvPr id="31" name="Freeform 23"/>
            <p:cNvSpPr>
              <a:spLocks/>
            </p:cNvSpPr>
            <p:nvPr/>
          </p:nvSpPr>
          <p:spPr bwMode="auto">
            <a:xfrm>
              <a:off x="3834" y="3727"/>
              <a:ext cx="1890" cy="19"/>
            </a:xfrm>
            <a:custGeom>
              <a:avLst/>
              <a:gdLst/>
              <a:ahLst/>
              <a:cxnLst>
                <a:cxn ang="0">
                  <a:pos x="0" y="19"/>
                </a:cxn>
                <a:cxn ang="0">
                  <a:pos x="1860" y="19"/>
                </a:cxn>
                <a:cxn ang="0">
                  <a:pos x="1890" y="0"/>
                </a:cxn>
                <a:cxn ang="0">
                  <a:pos x="24" y="0"/>
                </a:cxn>
                <a:cxn ang="0">
                  <a:pos x="0" y="19"/>
                </a:cxn>
              </a:cxnLst>
              <a:rect l="0" t="0" r="r" b="b"/>
              <a:pathLst>
                <a:path w="1890" h="19">
                  <a:moveTo>
                    <a:pt x="0" y="19"/>
                  </a:moveTo>
                  <a:lnTo>
                    <a:pt x="1860" y="19"/>
                  </a:lnTo>
                  <a:lnTo>
                    <a:pt x="1890"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32" name="Rectangle 24"/>
            <p:cNvSpPr>
              <a:spLocks noChangeArrowheads="1"/>
            </p:cNvSpPr>
            <p:nvPr/>
          </p:nvSpPr>
          <p:spPr bwMode="auto">
            <a:xfrm>
              <a:off x="3834" y="3746"/>
              <a:ext cx="1860" cy="81"/>
            </a:xfrm>
            <a:prstGeom prst="rect">
              <a:avLst/>
            </a:prstGeom>
            <a:solidFill>
              <a:schemeClr val="accent6"/>
            </a:solidFill>
            <a:ln w="9525">
              <a:solidFill>
                <a:srgbClr val="000000"/>
              </a:solidFill>
              <a:miter lim="800000"/>
              <a:headEnd/>
              <a:tailEnd/>
            </a:ln>
          </p:spPr>
          <p:txBody>
            <a:bodyPr/>
            <a:lstStyle/>
            <a:p>
              <a:endParaRPr lang="de-DE" dirty="0"/>
            </a:p>
          </p:txBody>
        </p:sp>
        <p:sp>
          <p:nvSpPr>
            <p:cNvPr id="33" name="Freeform 25"/>
            <p:cNvSpPr>
              <a:spLocks/>
            </p:cNvSpPr>
            <p:nvPr/>
          </p:nvSpPr>
          <p:spPr bwMode="auto">
            <a:xfrm>
              <a:off x="5694" y="3727"/>
              <a:ext cx="30" cy="100"/>
            </a:xfrm>
            <a:custGeom>
              <a:avLst/>
              <a:gdLst/>
              <a:ahLst/>
              <a:cxnLst>
                <a:cxn ang="0">
                  <a:pos x="30" y="75"/>
                </a:cxn>
                <a:cxn ang="0">
                  <a:pos x="0" y="100"/>
                </a:cxn>
                <a:cxn ang="0">
                  <a:pos x="0" y="19"/>
                </a:cxn>
                <a:cxn ang="0">
                  <a:pos x="30" y="0"/>
                </a:cxn>
                <a:cxn ang="0">
                  <a:pos x="30" y="75"/>
                </a:cxn>
              </a:cxnLst>
              <a:rect l="0" t="0" r="r" b="b"/>
              <a:pathLst>
                <a:path w="30" h="100">
                  <a:moveTo>
                    <a:pt x="30" y="75"/>
                  </a:moveTo>
                  <a:lnTo>
                    <a:pt x="0" y="100"/>
                  </a:lnTo>
                  <a:lnTo>
                    <a:pt x="0" y="19"/>
                  </a:lnTo>
                  <a:lnTo>
                    <a:pt x="30" y="0"/>
                  </a:lnTo>
                  <a:lnTo>
                    <a:pt x="30" y="75"/>
                  </a:lnTo>
                  <a:close/>
                </a:path>
              </a:pathLst>
            </a:custGeom>
            <a:solidFill>
              <a:srgbClr val="4D4D80"/>
            </a:solidFill>
            <a:ln w="9525">
              <a:solidFill>
                <a:srgbClr val="000000"/>
              </a:solidFill>
              <a:prstDash val="solid"/>
              <a:round/>
              <a:headEnd/>
              <a:tailEnd/>
            </a:ln>
          </p:spPr>
          <p:txBody>
            <a:bodyPr/>
            <a:lstStyle/>
            <a:p>
              <a:endParaRPr lang="de-DE" dirty="0"/>
            </a:p>
          </p:txBody>
        </p:sp>
        <p:sp>
          <p:nvSpPr>
            <p:cNvPr id="34" name="Freeform 26"/>
            <p:cNvSpPr>
              <a:spLocks/>
            </p:cNvSpPr>
            <p:nvPr/>
          </p:nvSpPr>
          <p:spPr bwMode="auto">
            <a:xfrm>
              <a:off x="3834" y="3645"/>
              <a:ext cx="2478" cy="25"/>
            </a:xfrm>
            <a:custGeom>
              <a:avLst/>
              <a:gdLst/>
              <a:ahLst/>
              <a:cxnLst>
                <a:cxn ang="0">
                  <a:pos x="0" y="25"/>
                </a:cxn>
                <a:cxn ang="0">
                  <a:pos x="2454" y="25"/>
                </a:cxn>
                <a:cxn ang="0">
                  <a:pos x="2478" y="0"/>
                </a:cxn>
                <a:cxn ang="0">
                  <a:pos x="24" y="0"/>
                </a:cxn>
                <a:cxn ang="0">
                  <a:pos x="0" y="25"/>
                </a:cxn>
              </a:cxnLst>
              <a:rect l="0" t="0" r="r" b="b"/>
              <a:pathLst>
                <a:path w="2478" h="25">
                  <a:moveTo>
                    <a:pt x="0" y="25"/>
                  </a:moveTo>
                  <a:lnTo>
                    <a:pt x="2454" y="25"/>
                  </a:lnTo>
                  <a:lnTo>
                    <a:pt x="2478" y="0"/>
                  </a:lnTo>
                  <a:lnTo>
                    <a:pt x="24" y="0"/>
                  </a:lnTo>
                  <a:lnTo>
                    <a:pt x="0" y="25"/>
                  </a:lnTo>
                  <a:close/>
                </a:path>
              </a:pathLst>
            </a:custGeom>
            <a:solidFill>
              <a:srgbClr val="73264D"/>
            </a:solidFill>
            <a:ln w="9525">
              <a:solidFill>
                <a:srgbClr val="000000"/>
              </a:solidFill>
              <a:prstDash val="solid"/>
              <a:round/>
              <a:headEnd/>
              <a:tailEnd/>
            </a:ln>
          </p:spPr>
          <p:txBody>
            <a:bodyPr/>
            <a:lstStyle/>
            <a:p>
              <a:endParaRPr lang="de-DE" dirty="0"/>
            </a:p>
          </p:txBody>
        </p:sp>
        <p:sp>
          <p:nvSpPr>
            <p:cNvPr id="35" name="Rectangle 27"/>
            <p:cNvSpPr>
              <a:spLocks noChangeArrowheads="1"/>
            </p:cNvSpPr>
            <p:nvPr/>
          </p:nvSpPr>
          <p:spPr bwMode="auto">
            <a:xfrm>
              <a:off x="3834" y="3670"/>
              <a:ext cx="2454" cy="76"/>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36" name="Freeform 28"/>
            <p:cNvSpPr>
              <a:spLocks/>
            </p:cNvSpPr>
            <p:nvPr/>
          </p:nvSpPr>
          <p:spPr bwMode="auto">
            <a:xfrm>
              <a:off x="6288" y="3645"/>
              <a:ext cx="24" cy="101"/>
            </a:xfrm>
            <a:custGeom>
              <a:avLst/>
              <a:gdLst/>
              <a:ahLst/>
              <a:cxnLst>
                <a:cxn ang="0">
                  <a:pos x="24" y="82"/>
                </a:cxn>
                <a:cxn ang="0">
                  <a:pos x="0" y="101"/>
                </a:cxn>
                <a:cxn ang="0">
                  <a:pos x="0" y="25"/>
                </a:cxn>
                <a:cxn ang="0">
                  <a:pos x="24" y="0"/>
                </a:cxn>
                <a:cxn ang="0">
                  <a:pos x="24" y="82"/>
                </a:cxn>
              </a:cxnLst>
              <a:rect l="0" t="0" r="r" b="b"/>
              <a:pathLst>
                <a:path w="24" h="101">
                  <a:moveTo>
                    <a:pt x="24" y="82"/>
                  </a:moveTo>
                  <a:lnTo>
                    <a:pt x="0" y="101"/>
                  </a:lnTo>
                  <a:lnTo>
                    <a:pt x="0" y="25"/>
                  </a:lnTo>
                  <a:lnTo>
                    <a:pt x="24" y="0"/>
                  </a:lnTo>
                  <a:lnTo>
                    <a:pt x="24"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37" name="Freeform 29"/>
            <p:cNvSpPr>
              <a:spLocks/>
            </p:cNvSpPr>
            <p:nvPr/>
          </p:nvSpPr>
          <p:spPr bwMode="auto">
            <a:xfrm>
              <a:off x="3834" y="3450"/>
              <a:ext cx="1974" cy="19"/>
            </a:xfrm>
            <a:custGeom>
              <a:avLst/>
              <a:gdLst/>
              <a:ahLst/>
              <a:cxnLst>
                <a:cxn ang="0">
                  <a:pos x="0" y="19"/>
                </a:cxn>
                <a:cxn ang="0">
                  <a:pos x="1944" y="19"/>
                </a:cxn>
                <a:cxn ang="0">
                  <a:pos x="1974" y="0"/>
                </a:cxn>
                <a:cxn ang="0">
                  <a:pos x="24" y="0"/>
                </a:cxn>
                <a:cxn ang="0">
                  <a:pos x="0" y="19"/>
                </a:cxn>
              </a:cxnLst>
              <a:rect l="0" t="0" r="r" b="b"/>
              <a:pathLst>
                <a:path w="1974" h="19">
                  <a:moveTo>
                    <a:pt x="0" y="19"/>
                  </a:moveTo>
                  <a:lnTo>
                    <a:pt x="1944" y="19"/>
                  </a:lnTo>
                  <a:lnTo>
                    <a:pt x="1974"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38" name="Rectangle 30"/>
            <p:cNvSpPr>
              <a:spLocks noChangeArrowheads="1"/>
            </p:cNvSpPr>
            <p:nvPr/>
          </p:nvSpPr>
          <p:spPr bwMode="auto">
            <a:xfrm>
              <a:off x="3834" y="3469"/>
              <a:ext cx="1944" cy="82"/>
            </a:xfrm>
            <a:prstGeom prst="rect">
              <a:avLst/>
            </a:prstGeom>
            <a:solidFill>
              <a:schemeClr val="accent6"/>
            </a:solidFill>
            <a:ln w="9525">
              <a:solidFill>
                <a:srgbClr val="000000"/>
              </a:solidFill>
              <a:miter lim="800000"/>
              <a:headEnd/>
              <a:tailEnd/>
            </a:ln>
          </p:spPr>
          <p:txBody>
            <a:bodyPr/>
            <a:lstStyle/>
            <a:p>
              <a:endParaRPr lang="de-DE" dirty="0"/>
            </a:p>
          </p:txBody>
        </p:sp>
        <p:sp>
          <p:nvSpPr>
            <p:cNvPr id="39" name="Freeform 31"/>
            <p:cNvSpPr>
              <a:spLocks/>
            </p:cNvSpPr>
            <p:nvPr/>
          </p:nvSpPr>
          <p:spPr bwMode="auto">
            <a:xfrm>
              <a:off x="5778" y="3450"/>
              <a:ext cx="30" cy="101"/>
            </a:xfrm>
            <a:custGeom>
              <a:avLst/>
              <a:gdLst/>
              <a:ahLst/>
              <a:cxnLst>
                <a:cxn ang="0">
                  <a:pos x="30" y="82"/>
                </a:cxn>
                <a:cxn ang="0">
                  <a:pos x="0" y="101"/>
                </a:cxn>
                <a:cxn ang="0">
                  <a:pos x="0" y="19"/>
                </a:cxn>
                <a:cxn ang="0">
                  <a:pos x="30" y="0"/>
                </a:cxn>
                <a:cxn ang="0">
                  <a:pos x="30" y="82"/>
                </a:cxn>
              </a:cxnLst>
              <a:rect l="0" t="0" r="r" b="b"/>
              <a:pathLst>
                <a:path w="30" h="101">
                  <a:moveTo>
                    <a:pt x="30" y="82"/>
                  </a:moveTo>
                  <a:lnTo>
                    <a:pt x="0" y="101"/>
                  </a:lnTo>
                  <a:lnTo>
                    <a:pt x="0" y="19"/>
                  </a:lnTo>
                  <a:lnTo>
                    <a:pt x="30" y="0"/>
                  </a:lnTo>
                  <a:lnTo>
                    <a:pt x="30" y="82"/>
                  </a:lnTo>
                  <a:close/>
                </a:path>
              </a:pathLst>
            </a:custGeom>
            <a:solidFill>
              <a:srgbClr val="4D4D80"/>
            </a:solidFill>
            <a:ln w="9525">
              <a:solidFill>
                <a:srgbClr val="000000"/>
              </a:solidFill>
              <a:prstDash val="solid"/>
              <a:round/>
              <a:headEnd/>
              <a:tailEnd/>
            </a:ln>
          </p:spPr>
          <p:txBody>
            <a:bodyPr/>
            <a:lstStyle/>
            <a:p>
              <a:endParaRPr lang="de-DE" dirty="0"/>
            </a:p>
          </p:txBody>
        </p:sp>
        <p:sp>
          <p:nvSpPr>
            <p:cNvPr id="40" name="Freeform 32"/>
            <p:cNvSpPr>
              <a:spLocks/>
            </p:cNvSpPr>
            <p:nvPr/>
          </p:nvSpPr>
          <p:spPr bwMode="auto">
            <a:xfrm>
              <a:off x="3834" y="3375"/>
              <a:ext cx="2394" cy="19"/>
            </a:xfrm>
            <a:custGeom>
              <a:avLst/>
              <a:gdLst/>
              <a:ahLst/>
              <a:cxnLst>
                <a:cxn ang="0">
                  <a:pos x="0" y="19"/>
                </a:cxn>
                <a:cxn ang="0">
                  <a:pos x="2370" y="19"/>
                </a:cxn>
                <a:cxn ang="0">
                  <a:pos x="2394" y="0"/>
                </a:cxn>
                <a:cxn ang="0">
                  <a:pos x="24" y="0"/>
                </a:cxn>
                <a:cxn ang="0">
                  <a:pos x="0" y="19"/>
                </a:cxn>
              </a:cxnLst>
              <a:rect l="0" t="0" r="r" b="b"/>
              <a:pathLst>
                <a:path w="2394" h="19">
                  <a:moveTo>
                    <a:pt x="0" y="19"/>
                  </a:moveTo>
                  <a:lnTo>
                    <a:pt x="2370" y="19"/>
                  </a:lnTo>
                  <a:lnTo>
                    <a:pt x="2394" y="0"/>
                  </a:lnTo>
                  <a:lnTo>
                    <a:pt x="24" y="0"/>
                  </a:lnTo>
                  <a:lnTo>
                    <a:pt x="0" y="19"/>
                  </a:lnTo>
                  <a:close/>
                </a:path>
              </a:pathLst>
            </a:custGeom>
            <a:solidFill>
              <a:srgbClr val="73264D"/>
            </a:solidFill>
            <a:ln w="9525">
              <a:solidFill>
                <a:srgbClr val="000000"/>
              </a:solidFill>
              <a:prstDash val="solid"/>
              <a:round/>
              <a:headEnd/>
              <a:tailEnd/>
            </a:ln>
          </p:spPr>
          <p:txBody>
            <a:bodyPr/>
            <a:lstStyle/>
            <a:p>
              <a:endParaRPr lang="de-DE" dirty="0"/>
            </a:p>
          </p:txBody>
        </p:sp>
        <p:sp>
          <p:nvSpPr>
            <p:cNvPr id="41" name="Rectangle 33"/>
            <p:cNvSpPr>
              <a:spLocks noChangeArrowheads="1"/>
            </p:cNvSpPr>
            <p:nvPr/>
          </p:nvSpPr>
          <p:spPr bwMode="auto">
            <a:xfrm>
              <a:off x="3834" y="3394"/>
              <a:ext cx="2370" cy="75"/>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42" name="Freeform 34"/>
            <p:cNvSpPr>
              <a:spLocks/>
            </p:cNvSpPr>
            <p:nvPr/>
          </p:nvSpPr>
          <p:spPr bwMode="auto">
            <a:xfrm>
              <a:off x="6204" y="3375"/>
              <a:ext cx="24" cy="94"/>
            </a:xfrm>
            <a:custGeom>
              <a:avLst/>
              <a:gdLst/>
              <a:ahLst/>
              <a:cxnLst>
                <a:cxn ang="0">
                  <a:pos x="24" y="75"/>
                </a:cxn>
                <a:cxn ang="0">
                  <a:pos x="0" y="94"/>
                </a:cxn>
                <a:cxn ang="0">
                  <a:pos x="0" y="19"/>
                </a:cxn>
                <a:cxn ang="0">
                  <a:pos x="24" y="0"/>
                </a:cxn>
                <a:cxn ang="0">
                  <a:pos x="24" y="75"/>
                </a:cxn>
              </a:cxnLst>
              <a:rect l="0" t="0" r="r" b="b"/>
              <a:pathLst>
                <a:path w="24" h="94">
                  <a:moveTo>
                    <a:pt x="24" y="75"/>
                  </a:moveTo>
                  <a:lnTo>
                    <a:pt x="0" y="94"/>
                  </a:lnTo>
                  <a:lnTo>
                    <a:pt x="0" y="19"/>
                  </a:lnTo>
                  <a:lnTo>
                    <a:pt x="24" y="0"/>
                  </a:lnTo>
                  <a:lnTo>
                    <a:pt x="24" y="75"/>
                  </a:lnTo>
                  <a:close/>
                </a:path>
              </a:pathLst>
            </a:custGeom>
            <a:solidFill>
              <a:srgbClr val="4D1A33"/>
            </a:solidFill>
            <a:ln w="9525">
              <a:solidFill>
                <a:srgbClr val="000000"/>
              </a:solidFill>
              <a:prstDash val="solid"/>
              <a:round/>
              <a:headEnd/>
              <a:tailEnd/>
            </a:ln>
          </p:spPr>
          <p:txBody>
            <a:bodyPr/>
            <a:lstStyle/>
            <a:p>
              <a:endParaRPr lang="de-DE" dirty="0"/>
            </a:p>
          </p:txBody>
        </p:sp>
        <p:sp>
          <p:nvSpPr>
            <p:cNvPr id="43" name="Freeform 35"/>
            <p:cNvSpPr>
              <a:spLocks/>
            </p:cNvSpPr>
            <p:nvPr/>
          </p:nvSpPr>
          <p:spPr bwMode="auto">
            <a:xfrm>
              <a:off x="3834" y="3180"/>
              <a:ext cx="2058" cy="19"/>
            </a:xfrm>
            <a:custGeom>
              <a:avLst/>
              <a:gdLst/>
              <a:ahLst/>
              <a:cxnLst>
                <a:cxn ang="0">
                  <a:pos x="0" y="19"/>
                </a:cxn>
                <a:cxn ang="0">
                  <a:pos x="2028" y="19"/>
                </a:cxn>
                <a:cxn ang="0">
                  <a:pos x="2058" y="0"/>
                </a:cxn>
                <a:cxn ang="0">
                  <a:pos x="24" y="0"/>
                </a:cxn>
                <a:cxn ang="0">
                  <a:pos x="0" y="19"/>
                </a:cxn>
              </a:cxnLst>
              <a:rect l="0" t="0" r="r" b="b"/>
              <a:pathLst>
                <a:path w="2058" h="19">
                  <a:moveTo>
                    <a:pt x="0" y="19"/>
                  </a:moveTo>
                  <a:lnTo>
                    <a:pt x="2028" y="19"/>
                  </a:lnTo>
                  <a:lnTo>
                    <a:pt x="2058"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44" name="Rectangle 36"/>
            <p:cNvSpPr>
              <a:spLocks noChangeArrowheads="1"/>
            </p:cNvSpPr>
            <p:nvPr/>
          </p:nvSpPr>
          <p:spPr bwMode="auto">
            <a:xfrm>
              <a:off x="3834" y="3199"/>
              <a:ext cx="2028" cy="75"/>
            </a:xfrm>
            <a:prstGeom prst="rect">
              <a:avLst/>
            </a:prstGeom>
            <a:solidFill>
              <a:schemeClr val="accent6"/>
            </a:solidFill>
            <a:ln w="9525">
              <a:solidFill>
                <a:srgbClr val="000000"/>
              </a:solidFill>
              <a:miter lim="800000"/>
              <a:headEnd/>
              <a:tailEnd/>
            </a:ln>
          </p:spPr>
          <p:txBody>
            <a:bodyPr/>
            <a:lstStyle/>
            <a:p>
              <a:endParaRPr lang="de-DE" dirty="0"/>
            </a:p>
          </p:txBody>
        </p:sp>
        <p:sp>
          <p:nvSpPr>
            <p:cNvPr id="45" name="Freeform 37"/>
            <p:cNvSpPr>
              <a:spLocks/>
            </p:cNvSpPr>
            <p:nvPr/>
          </p:nvSpPr>
          <p:spPr bwMode="auto">
            <a:xfrm>
              <a:off x="5862" y="3180"/>
              <a:ext cx="30" cy="94"/>
            </a:xfrm>
            <a:custGeom>
              <a:avLst/>
              <a:gdLst/>
              <a:ahLst/>
              <a:cxnLst>
                <a:cxn ang="0">
                  <a:pos x="30" y="75"/>
                </a:cxn>
                <a:cxn ang="0">
                  <a:pos x="0" y="94"/>
                </a:cxn>
                <a:cxn ang="0">
                  <a:pos x="0" y="19"/>
                </a:cxn>
                <a:cxn ang="0">
                  <a:pos x="30" y="0"/>
                </a:cxn>
                <a:cxn ang="0">
                  <a:pos x="30" y="75"/>
                </a:cxn>
              </a:cxnLst>
              <a:rect l="0" t="0" r="r" b="b"/>
              <a:pathLst>
                <a:path w="30" h="94">
                  <a:moveTo>
                    <a:pt x="30" y="75"/>
                  </a:moveTo>
                  <a:lnTo>
                    <a:pt x="0" y="94"/>
                  </a:lnTo>
                  <a:lnTo>
                    <a:pt x="0" y="19"/>
                  </a:lnTo>
                  <a:lnTo>
                    <a:pt x="30" y="0"/>
                  </a:lnTo>
                  <a:lnTo>
                    <a:pt x="30" y="75"/>
                  </a:lnTo>
                  <a:close/>
                </a:path>
              </a:pathLst>
            </a:custGeom>
            <a:solidFill>
              <a:srgbClr val="4D4D80"/>
            </a:solidFill>
            <a:ln w="9525">
              <a:solidFill>
                <a:srgbClr val="000000"/>
              </a:solidFill>
              <a:prstDash val="solid"/>
              <a:round/>
              <a:headEnd/>
              <a:tailEnd/>
            </a:ln>
          </p:spPr>
          <p:txBody>
            <a:bodyPr/>
            <a:lstStyle/>
            <a:p>
              <a:endParaRPr lang="de-DE" dirty="0"/>
            </a:p>
          </p:txBody>
        </p:sp>
        <p:sp>
          <p:nvSpPr>
            <p:cNvPr id="46" name="Freeform 38"/>
            <p:cNvSpPr>
              <a:spLocks/>
            </p:cNvSpPr>
            <p:nvPr/>
          </p:nvSpPr>
          <p:spPr bwMode="auto">
            <a:xfrm>
              <a:off x="3834" y="3098"/>
              <a:ext cx="2268" cy="19"/>
            </a:xfrm>
            <a:custGeom>
              <a:avLst/>
              <a:gdLst/>
              <a:ahLst/>
              <a:cxnLst>
                <a:cxn ang="0">
                  <a:pos x="0" y="19"/>
                </a:cxn>
                <a:cxn ang="0">
                  <a:pos x="2244" y="19"/>
                </a:cxn>
                <a:cxn ang="0">
                  <a:pos x="2268" y="0"/>
                </a:cxn>
                <a:cxn ang="0">
                  <a:pos x="24" y="0"/>
                </a:cxn>
                <a:cxn ang="0">
                  <a:pos x="0" y="19"/>
                </a:cxn>
              </a:cxnLst>
              <a:rect l="0" t="0" r="r" b="b"/>
              <a:pathLst>
                <a:path w="2268" h="19">
                  <a:moveTo>
                    <a:pt x="0" y="19"/>
                  </a:moveTo>
                  <a:lnTo>
                    <a:pt x="2244" y="19"/>
                  </a:lnTo>
                  <a:lnTo>
                    <a:pt x="2268" y="0"/>
                  </a:lnTo>
                  <a:lnTo>
                    <a:pt x="24" y="0"/>
                  </a:lnTo>
                  <a:lnTo>
                    <a:pt x="0" y="19"/>
                  </a:lnTo>
                  <a:close/>
                </a:path>
              </a:pathLst>
            </a:custGeom>
            <a:solidFill>
              <a:srgbClr val="73264D"/>
            </a:solidFill>
            <a:ln w="9525">
              <a:solidFill>
                <a:srgbClr val="000000"/>
              </a:solidFill>
              <a:prstDash val="solid"/>
              <a:round/>
              <a:headEnd/>
              <a:tailEnd/>
            </a:ln>
          </p:spPr>
          <p:txBody>
            <a:bodyPr/>
            <a:lstStyle/>
            <a:p>
              <a:endParaRPr lang="de-DE" dirty="0"/>
            </a:p>
          </p:txBody>
        </p:sp>
        <p:sp>
          <p:nvSpPr>
            <p:cNvPr id="47" name="Rectangle 39"/>
            <p:cNvSpPr>
              <a:spLocks noChangeArrowheads="1"/>
            </p:cNvSpPr>
            <p:nvPr/>
          </p:nvSpPr>
          <p:spPr bwMode="auto">
            <a:xfrm>
              <a:off x="3834" y="3117"/>
              <a:ext cx="2244" cy="82"/>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48" name="Freeform 40"/>
            <p:cNvSpPr>
              <a:spLocks/>
            </p:cNvSpPr>
            <p:nvPr/>
          </p:nvSpPr>
          <p:spPr bwMode="auto">
            <a:xfrm>
              <a:off x="6078" y="3098"/>
              <a:ext cx="24" cy="101"/>
            </a:xfrm>
            <a:custGeom>
              <a:avLst/>
              <a:gdLst/>
              <a:ahLst/>
              <a:cxnLst>
                <a:cxn ang="0">
                  <a:pos x="24" y="82"/>
                </a:cxn>
                <a:cxn ang="0">
                  <a:pos x="0" y="101"/>
                </a:cxn>
                <a:cxn ang="0">
                  <a:pos x="0" y="19"/>
                </a:cxn>
                <a:cxn ang="0">
                  <a:pos x="24" y="0"/>
                </a:cxn>
                <a:cxn ang="0">
                  <a:pos x="24" y="82"/>
                </a:cxn>
              </a:cxnLst>
              <a:rect l="0" t="0" r="r" b="b"/>
              <a:pathLst>
                <a:path w="24" h="101">
                  <a:moveTo>
                    <a:pt x="24" y="82"/>
                  </a:moveTo>
                  <a:lnTo>
                    <a:pt x="0" y="101"/>
                  </a:lnTo>
                  <a:lnTo>
                    <a:pt x="0" y="19"/>
                  </a:lnTo>
                  <a:lnTo>
                    <a:pt x="24" y="0"/>
                  </a:lnTo>
                  <a:lnTo>
                    <a:pt x="24"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49" name="Freeform 41"/>
            <p:cNvSpPr>
              <a:spLocks/>
            </p:cNvSpPr>
            <p:nvPr/>
          </p:nvSpPr>
          <p:spPr bwMode="auto">
            <a:xfrm>
              <a:off x="3834" y="2903"/>
              <a:ext cx="2058" cy="19"/>
            </a:xfrm>
            <a:custGeom>
              <a:avLst/>
              <a:gdLst/>
              <a:ahLst/>
              <a:cxnLst>
                <a:cxn ang="0">
                  <a:pos x="0" y="19"/>
                </a:cxn>
                <a:cxn ang="0">
                  <a:pos x="2028" y="19"/>
                </a:cxn>
                <a:cxn ang="0">
                  <a:pos x="2058" y="0"/>
                </a:cxn>
                <a:cxn ang="0">
                  <a:pos x="24" y="0"/>
                </a:cxn>
                <a:cxn ang="0">
                  <a:pos x="0" y="19"/>
                </a:cxn>
              </a:cxnLst>
              <a:rect l="0" t="0" r="r" b="b"/>
              <a:pathLst>
                <a:path w="2058" h="19">
                  <a:moveTo>
                    <a:pt x="0" y="19"/>
                  </a:moveTo>
                  <a:lnTo>
                    <a:pt x="2028" y="19"/>
                  </a:lnTo>
                  <a:lnTo>
                    <a:pt x="2058"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50" name="Rectangle 42"/>
            <p:cNvSpPr>
              <a:spLocks noChangeArrowheads="1"/>
            </p:cNvSpPr>
            <p:nvPr/>
          </p:nvSpPr>
          <p:spPr bwMode="auto">
            <a:xfrm>
              <a:off x="3834" y="2922"/>
              <a:ext cx="2028" cy="82"/>
            </a:xfrm>
            <a:prstGeom prst="rect">
              <a:avLst/>
            </a:prstGeom>
            <a:solidFill>
              <a:schemeClr val="accent6"/>
            </a:solidFill>
            <a:ln w="9525">
              <a:solidFill>
                <a:srgbClr val="000000"/>
              </a:solidFill>
              <a:miter lim="800000"/>
              <a:headEnd/>
              <a:tailEnd/>
            </a:ln>
          </p:spPr>
          <p:txBody>
            <a:bodyPr/>
            <a:lstStyle/>
            <a:p>
              <a:endParaRPr lang="de-DE" dirty="0"/>
            </a:p>
          </p:txBody>
        </p:sp>
        <p:sp>
          <p:nvSpPr>
            <p:cNvPr id="51" name="Freeform 43"/>
            <p:cNvSpPr>
              <a:spLocks/>
            </p:cNvSpPr>
            <p:nvPr/>
          </p:nvSpPr>
          <p:spPr bwMode="auto">
            <a:xfrm>
              <a:off x="5862" y="2903"/>
              <a:ext cx="30" cy="101"/>
            </a:xfrm>
            <a:custGeom>
              <a:avLst/>
              <a:gdLst/>
              <a:ahLst/>
              <a:cxnLst>
                <a:cxn ang="0">
                  <a:pos x="30" y="76"/>
                </a:cxn>
                <a:cxn ang="0">
                  <a:pos x="0" y="101"/>
                </a:cxn>
                <a:cxn ang="0">
                  <a:pos x="0" y="19"/>
                </a:cxn>
                <a:cxn ang="0">
                  <a:pos x="30" y="0"/>
                </a:cxn>
                <a:cxn ang="0">
                  <a:pos x="30" y="76"/>
                </a:cxn>
              </a:cxnLst>
              <a:rect l="0" t="0" r="r" b="b"/>
              <a:pathLst>
                <a:path w="30" h="101">
                  <a:moveTo>
                    <a:pt x="30" y="76"/>
                  </a:moveTo>
                  <a:lnTo>
                    <a:pt x="0" y="101"/>
                  </a:lnTo>
                  <a:lnTo>
                    <a:pt x="0" y="19"/>
                  </a:lnTo>
                  <a:lnTo>
                    <a:pt x="30" y="0"/>
                  </a:lnTo>
                  <a:lnTo>
                    <a:pt x="30" y="76"/>
                  </a:lnTo>
                  <a:close/>
                </a:path>
              </a:pathLst>
            </a:custGeom>
            <a:solidFill>
              <a:srgbClr val="4D4D80"/>
            </a:solidFill>
            <a:ln w="9525">
              <a:solidFill>
                <a:srgbClr val="000000"/>
              </a:solidFill>
              <a:prstDash val="solid"/>
              <a:round/>
              <a:headEnd/>
              <a:tailEnd/>
            </a:ln>
          </p:spPr>
          <p:txBody>
            <a:bodyPr/>
            <a:lstStyle/>
            <a:p>
              <a:endParaRPr lang="de-DE" dirty="0"/>
            </a:p>
          </p:txBody>
        </p:sp>
        <p:sp>
          <p:nvSpPr>
            <p:cNvPr id="52" name="Freeform 44"/>
            <p:cNvSpPr>
              <a:spLocks/>
            </p:cNvSpPr>
            <p:nvPr/>
          </p:nvSpPr>
          <p:spPr bwMode="auto">
            <a:xfrm>
              <a:off x="3834" y="2821"/>
              <a:ext cx="2268" cy="26"/>
            </a:xfrm>
            <a:custGeom>
              <a:avLst/>
              <a:gdLst/>
              <a:ahLst/>
              <a:cxnLst>
                <a:cxn ang="0">
                  <a:pos x="0" y="26"/>
                </a:cxn>
                <a:cxn ang="0">
                  <a:pos x="2244" y="26"/>
                </a:cxn>
                <a:cxn ang="0">
                  <a:pos x="2268" y="0"/>
                </a:cxn>
                <a:cxn ang="0">
                  <a:pos x="24" y="0"/>
                </a:cxn>
                <a:cxn ang="0">
                  <a:pos x="0" y="26"/>
                </a:cxn>
              </a:cxnLst>
              <a:rect l="0" t="0" r="r" b="b"/>
              <a:pathLst>
                <a:path w="2268" h="26">
                  <a:moveTo>
                    <a:pt x="0" y="26"/>
                  </a:moveTo>
                  <a:lnTo>
                    <a:pt x="2244" y="26"/>
                  </a:lnTo>
                  <a:lnTo>
                    <a:pt x="2268" y="0"/>
                  </a:lnTo>
                  <a:lnTo>
                    <a:pt x="24" y="0"/>
                  </a:lnTo>
                  <a:lnTo>
                    <a:pt x="0" y="26"/>
                  </a:lnTo>
                  <a:close/>
                </a:path>
              </a:pathLst>
            </a:custGeom>
            <a:solidFill>
              <a:srgbClr val="73264D"/>
            </a:solidFill>
            <a:ln w="9525">
              <a:solidFill>
                <a:srgbClr val="000000"/>
              </a:solidFill>
              <a:prstDash val="solid"/>
              <a:round/>
              <a:headEnd/>
              <a:tailEnd/>
            </a:ln>
          </p:spPr>
          <p:txBody>
            <a:bodyPr/>
            <a:lstStyle/>
            <a:p>
              <a:endParaRPr lang="de-DE" dirty="0"/>
            </a:p>
          </p:txBody>
        </p:sp>
        <p:sp>
          <p:nvSpPr>
            <p:cNvPr id="53" name="Rectangle 45"/>
            <p:cNvSpPr>
              <a:spLocks noChangeArrowheads="1"/>
            </p:cNvSpPr>
            <p:nvPr/>
          </p:nvSpPr>
          <p:spPr bwMode="auto">
            <a:xfrm>
              <a:off x="3834" y="2847"/>
              <a:ext cx="2244" cy="75"/>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54" name="Freeform 46"/>
            <p:cNvSpPr>
              <a:spLocks/>
            </p:cNvSpPr>
            <p:nvPr/>
          </p:nvSpPr>
          <p:spPr bwMode="auto">
            <a:xfrm>
              <a:off x="6078" y="2821"/>
              <a:ext cx="24" cy="101"/>
            </a:xfrm>
            <a:custGeom>
              <a:avLst/>
              <a:gdLst/>
              <a:ahLst/>
              <a:cxnLst>
                <a:cxn ang="0">
                  <a:pos x="24" y="82"/>
                </a:cxn>
                <a:cxn ang="0">
                  <a:pos x="0" y="101"/>
                </a:cxn>
                <a:cxn ang="0">
                  <a:pos x="0" y="26"/>
                </a:cxn>
                <a:cxn ang="0">
                  <a:pos x="24" y="0"/>
                </a:cxn>
                <a:cxn ang="0">
                  <a:pos x="24" y="82"/>
                </a:cxn>
              </a:cxnLst>
              <a:rect l="0" t="0" r="r" b="b"/>
              <a:pathLst>
                <a:path w="24" h="101">
                  <a:moveTo>
                    <a:pt x="24" y="82"/>
                  </a:moveTo>
                  <a:lnTo>
                    <a:pt x="0" y="101"/>
                  </a:lnTo>
                  <a:lnTo>
                    <a:pt x="0" y="26"/>
                  </a:lnTo>
                  <a:lnTo>
                    <a:pt x="24" y="0"/>
                  </a:lnTo>
                  <a:lnTo>
                    <a:pt x="24"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55" name="Freeform 47"/>
            <p:cNvSpPr>
              <a:spLocks/>
            </p:cNvSpPr>
            <p:nvPr/>
          </p:nvSpPr>
          <p:spPr bwMode="auto">
            <a:xfrm>
              <a:off x="3834" y="2627"/>
              <a:ext cx="2184" cy="18"/>
            </a:xfrm>
            <a:custGeom>
              <a:avLst/>
              <a:gdLst/>
              <a:ahLst/>
              <a:cxnLst>
                <a:cxn ang="0">
                  <a:pos x="0" y="18"/>
                </a:cxn>
                <a:cxn ang="0">
                  <a:pos x="2160" y="18"/>
                </a:cxn>
                <a:cxn ang="0">
                  <a:pos x="2184" y="0"/>
                </a:cxn>
                <a:cxn ang="0">
                  <a:pos x="24" y="0"/>
                </a:cxn>
                <a:cxn ang="0">
                  <a:pos x="0" y="18"/>
                </a:cxn>
              </a:cxnLst>
              <a:rect l="0" t="0" r="r" b="b"/>
              <a:pathLst>
                <a:path w="2184" h="18">
                  <a:moveTo>
                    <a:pt x="0" y="18"/>
                  </a:moveTo>
                  <a:lnTo>
                    <a:pt x="2160" y="18"/>
                  </a:lnTo>
                  <a:lnTo>
                    <a:pt x="2184" y="0"/>
                  </a:lnTo>
                  <a:lnTo>
                    <a:pt x="24" y="0"/>
                  </a:lnTo>
                  <a:lnTo>
                    <a:pt x="0" y="18"/>
                  </a:lnTo>
                  <a:close/>
                </a:path>
              </a:pathLst>
            </a:custGeom>
            <a:solidFill>
              <a:srgbClr val="7373BF"/>
            </a:solidFill>
            <a:ln w="9525">
              <a:solidFill>
                <a:srgbClr val="000000"/>
              </a:solidFill>
              <a:prstDash val="solid"/>
              <a:round/>
              <a:headEnd/>
              <a:tailEnd/>
            </a:ln>
          </p:spPr>
          <p:txBody>
            <a:bodyPr/>
            <a:lstStyle/>
            <a:p>
              <a:endParaRPr lang="de-DE" dirty="0"/>
            </a:p>
          </p:txBody>
        </p:sp>
        <p:sp>
          <p:nvSpPr>
            <p:cNvPr id="56" name="Rectangle 48"/>
            <p:cNvSpPr>
              <a:spLocks noChangeArrowheads="1"/>
            </p:cNvSpPr>
            <p:nvPr/>
          </p:nvSpPr>
          <p:spPr bwMode="auto">
            <a:xfrm>
              <a:off x="3834" y="2645"/>
              <a:ext cx="2160" cy="82"/>
            </a:xfrm>
            <a:prstGeom prst="rect">
              <a:avLst/>
            </a:prstGeom>
            <a:solidFill>
              <a:schemeClr val="accent6"/>
            </a:solidFill>
            <a:ln w="9525">
              <a:solidFill>
                <a:srgbClr val="000000"/>
              </a:solidFill>
              <a:miter lim="800000"/>
              <a:headEnd/>
              <a:tailEnd/>
            </a:ln>
          </p:spPr>
          <p:txBody>
            <a:bodyPr/>
            <a:lstStyle/>
            <a:p>
              <a:endParaRPr lang="de-DE" dirty="0"/>
            </a:p>
          </p:txBody>
        </p:sp>
        <p:sp>
          <p:nvSpPr>
            <p:cNvPr id="57" name="Freeform 49"/>
            <p:cNvSpPr>
              <a:spLocks/>
            </p:cNvSpPr>
            <p:nvPr/>
          </p:nvSpPr>
          <p:spPr bwMode="auto">
            <a:xfrm>
              <a:off x="5994" y="2627"/>
              <a:ext cx="24" cy="100"/>
            </a:xfrm>
            <a:custGeom>
              <a:avLst/>
              <a:gdLst/>
              <a:ahLst/>
              <a:cxnLst>
                <a:cxn ang="0">
                  <a:pos x="24" y="81"/>
                </a:cxn>
                <a:cxn ang="0">
                  <a:pos x="0" y="100"/>
                </a:cxn>
                <a:cxn ang="0">
                  <a:pos x="0" y="18"/>
                </a:cxn>
                <a:cxn ang="0">
                  <a:pos x="24" y="0"/>
                </a:cxn>
                <a:cxn ang="0">
                  <a:pos x="24" y="81"/>
                </a:cxn>
              </a:cxnLst>
              <a:rect l="0" t="0" r="r" b="b"/>
              <a:pathLst>
                <a:path w="24" h="100">
                  <a:moveTo>
                    <a:pt x="24" y="81"/>
                  </a:moveTo>
                  <a:lnTo>
                    <a:pt x="0" y="100"/>
                  </a:lnTo>
                  <a:lnTo>
                    <a:pt x="0" y="18"/>
                  </a:lnTo>
                  <a:lnTo>
                    <a:pt x="24" y="0"/>
                  </a:lnTo>
                  <a:lnTo>
                    <a:pt x="24" y="81"/>
                  </a:lnTo>
                  <a:close/>
                </a:path>
              </a:pathLst>
            </a:custGeom>
            <a:solidFill>
              <a:srgbClr val="4D4D80"/>
            </a:solidFill>
            <a:ln w="9525">
              <a:solidFill>
                <a:srgbClr val="000000"/>
              </a:solidFill>
              <a:prstDash val="solid"/>
              <a:round/>
              <a:headEnd/>
              <a:tailEnd/>
            </a:ln>
          </p:spPr>
          <p:txBody>
            <a:bodyPr/>
            <a:lstStyle/>
            <a:p>
              <a:endParaRPr lang="de-DE" dirty="0"/>
            </a:p>
          </p:txBody>
        </p:sp>
        <p:sp>
          <p:nvSpPr>
            <p:cNvPr id="58" name="Freeform 50"/>
            <p:cNvSpPr>
              <a:spLocks/>
            </p:cNvSpPr>
            <p:nvPr/>
          </p:nvSpPr>
          <p:spPr bwMode="auto">
            <a:xfrm>
              <a:off x="3834" y="2551"/>
              <a:ext cx="1800" cy="19"/>
            </a:xfrm>
            <a:custGeom>
              <a:avLst/>
              <a:gdLst/>
              <a:ahLst/>
              <a:cxnLst>
                <a:cxn ang="0">
                  <a:pos x="0" y="19"/>
                </a:cxn>
                <a:cxn ang="0">
                  <a:pos x="1776" y="19"/>
                </a:cxn>
                <a:cxn ang="0">
                  <a:pos x="1800" y="0"/>
                </a:cxn>
                <a:cxn ang="0">
                  <a:pos x="24" y="0"/>
                </a:cxn>
                <a:cxn ang="0">
                  <a:pos x="0" y="19"/>
                </a:cxn>
              </a:cxnLst>
              <a:rect l="0" t="0" r="r" b="b"/>
              <a:pathLst>
                <a:path w="1800" h="19">
                  <a:moveTo>
                    <a:pt x="0" y="19"/>
                  </a:moveTo>
                  <a:lnTo>
                    <a:pt x="1776" y="19"/>
                  </a:lnTo>
                  <a:lnTo>
                    <a:pt x="1800" y="0"/>
                  </a:lnTo>
                  <a:lnTo>
                    <a:pt x="24" y="0"/>
                  </a:lnTo>
                  <a:lnTo>
                    <a:pt x="0" y="19"/>
                  </a:lnTo>
                  <a:close/>
                </a:path>
              </a:pathLst>
            </a:custGeom>
            <a:solidFill>
              <a:srgbClr val="73264D"/>
            </a:solidFill>
            <a:ln w="9525">
              <a:solidFill>
                <a:srgbClr val="000000"/>
              </a:solidFill>
              <a:prstDash val="solid"/>
              <a:round/>
              <a:headEnd/>
              <a:tailEnd/>
            </a:ln>
          </p:spPr>
          <p:txBody>
            <a:bodyPr/>
            <a:lstStyle/>
            <a:p>
              <a:endParaRPr lang="de-DE" dirty="0"/>
            </a:p>
          </p:txBody>
        </p:sp>
        <p:sp>
          <p:nvSpPr>
            <p:cNvPr id="59" name="Rectangle 51"/>
            <p:cNvSpPr>
              <a:spLocks noChangeArrowheads="1"/>
            </p:cNvSpPr>
            <p:nvPr/>
          </p:nvSpPr>
          <p:spPr bwMode="auto">
            <a:xfrm>
              <a:off x="3834" y="2570"/>
              <a:ext cx="1776" cy="75"/>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60" name="Freeform 52"/>
            <p:cNvSpPr>
              <a:spLocks/>
            </p:cNvSpPr>
            <p:nvPr/>
          </p:nvSpPr>
          <p:spPr bwMode="auto">
            <a:xfrm>
              <a:off x="5610" y="2551"/>
              <a:ext cx="24" cy="94"/>
            </a:xfrm>
            <a:custGeom>
              <a:avLst/>
              <a:gdLst/>
              <a:ahLst/>
              <a:cxnLst>
                <a:cxn ang="0">
                  <a:pos x="24" y="76"/>
                </a:cxn>
                <a:cxn ang="0">
                  <a:pos x="0" y="94"/>
                </a:cxn>
                <a:cxn ang="0">
                  <a:pos x="0" y="19"/>
                </a:cxn>
                <a:cxn ang="0">
                  <a:pos x="24" y="0"/>
                </a:cxn>
                <a:cxn ang="0">
                  <a:pos x="24" y="76"/>
                </a:cxn>
              </a:cxnLst>
              <a:rect l="0" t="0" r="r" b="b"/>
              <a:pathLst>
                <a:path w="24" h="94">
                  <a:moveTo>
                    <a:pt x="24" y="76"/>
                  </a:moveTo>
                  <a:lnTo>
                    <a:pt x="0" y="94"/>
                  </a:lnTo>
                  <a:lnTo>
                    <a:pt x="0" y="19"/>
                  </a:lnTo>
                  <a:lnTo>
                    <a:pt x="24" y="0"/>
                  </a:lnTo>
                  <a:lnTo>
                    <a:pt x="24" y="76"/>
                  </a:lnTo>
                  <a:close/>
                </a:path>
              </a:pathLst>
            </a:custGeom>
            <a:solidFill>
              <a:srgbClr val="4D1A33"/>
            </a:solidFill>
            <a:ln w="9525">
              <a:solidFill>
                <a:srgbClr val="000000"/>
              </a:solidFill>
              <a:prstDash val="solid"/>
              <a:round/>
              <a:headEnd/>
              <a:tailEnd/>
            </a:ln>
          </p:spPr>
          <p:txBody>
            <a:bodyPr/>
            <a:lstStyle/>
            <a:p>
              <a:endParaRPr lang="de-DE" dirty="0"/>
            </a:p>
          </p:txBody>
        </p:sp>
        <p:sp>
          <p:nvSpPr>
            <p:cNvPr id="61" name="Freeform 53"/>
            <p:cNvSpPr>
              <a:spLocks/>
            </p:cNvSpPr>
            <p:nvPr/>
          </p:nvSpPr>
          <p:spPr bwMode="auto">
            <a:xfrm>
              <a:off x="3834" y="2356"/>
              <a:ext cx="2268" cy="19"/>
            </a:xfrm>
            <a:custGeom>
              <a:avLst/>
              <a:gdLst/>
              <a:ahLst/>
              <a:cxnLst>
                <a:cxn ang="0">
                  <a:pos x="0" y="19"/>
                </a:cxn>
                <a:cxn ang="0">
                  <a:pos x="2244" y="19"/>
                </a:cxn>
                <a:cxn ang="0">
                  <a:pos x="2268" y="0"/>
                </a:cxn>
                <a:cxn ang="0">
                  <a:pos x="24" y="0"/>
                </a:cxn>
                <a:cxn ang="0">
                  <a:pos x="0" y="19"/>
                </a:cxn>
              </a:cxnLst>
              <a:rect l="0" t="0" r="r" b="b"/>
              <a:pathLst>
                <a:path w="2268" h="19">
                  <a:moveTo>
                    <a:pt x="0" y="19"/>
                  </a:moveTo>
                  <a:lnTo>
                    <a:pt x="2244" y="19"/>
                  </a:lnTo>
                  <a:lnTo>
                    <a:pt x="2268"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62" name="Rectangle 54"/>
            <p:cNvSpPr>
              <a:spLocks noChangeArrowheads="1"/>
            </p:cNvSpPr>
            <p:nvPr/>
          </p:nvSpPr>
          <p:spPr bwMode="auto">
            <a:xfrm>
              <a:off x="3834" y="2375"/>
              <a:ext cx="2244" cy="76"/>
            </a:xfrm>
            <a:prstGeom prst="rect">
              <a:avLst/>
            </a:prstGeom>
            <a:solidFill>
              <a:schemeClr val="accent6"/>
            </a:solidFill>
            <a:ln w="9525">
              <a:solidFill>
                <a:srgbClr val="000000"/>
              </a:solidFill>
              <a:miter lim="800000"/>
              <a:headEnd/>
              <a:tailEnd/>
            </a:ln>
          </p:spPr>
          <p:txBody>
            <a:bodyPr/>
            <a:lstStyle/>
            <a:p>
              <a:endParaRPr lang="de-DE" dirty="0"/>
            </a:p>
          </p:txBody>
        </p:sp>
        <p:sp>
          <p:nvSpPr>
            <p:cNvPr id="63" name="Freeform 55"/>
            <p:cNvSpPr>
              <a:spLocks/>
            </p:cNvSpPr>
            <p:nvPr/>
          </p:nvSpPr>
          <p:spPr bwMode="auto">
            <a:xfrm>
              <a:off x="6078" y="2356"/>
              <a:ext cx="24" cy="95"/>
            </a:xfrm>
            <a:custGeom>
              <a:avLst/>
              <a:gdLst/>
              <a:ahLst/>
              <a:cxnLst>
                <a:cxn ang="0">
                  <a:pos x="24" y="76"/>
                </a:cxn>
                <a:cxn ang="0">
                  <a:pos x="0" y="95"/>
                </a:cxn>
                <a:cxn ang="0">
                  <a:pos x="0" y="19"/>
                </a:cxn>
                <a:cxn ang="0">
                  <a:pos x="24" y="0"/>
                </a:cxn>
                <a:cxn ang="0">
                  <a:pos x="24" y="76"/>
                </a:cxn>
              </a:cxnLst>
              <a:rect l="0" t="0" r="r" b="b"/>
              <a:pathLst>
                <a:path w="24" h="95">
                  <a:moveTo>
                    <a:pt x="24" y="76"/>
                  </a:moveTo>
                  <a:lnTo>
                    <a:pt x="0" y="95"/>
                  </a:lnTo>
                  <a:lnTo>
                    <a:pt x="0" y="19"/>
                  </a:lnTo>
                  <a:lnTo>
                    <a:pt x="24" y="0"/>
                  </a:lnTo>
                  <a:lnTo>
                    <a:pt x="24" y="76"/>
                  </a:lnTo>
                  <a:close/>
                </a:path>
              </a:pathLst>
            </a:custGeom>
            <a:solidFill>
              <a:srgbClr val="4D4D80"/>
            </a:solidFill>
            <a:ln w="9525">
              <a:solidFill>
                <a:srgbClr val="000000"/>
              </a:solidFill>
              <a:prstDash val="solid"/>
              <a:round/>
              <a:headEnd/>
              <a:tailEnd/>
            </a:ln>
          </p:spPr>
          <p:txBody>
            <a:bodyPr/>
            <a:lstStyle/>
            <a:p>
              <a:endParaRPr lang="de-DE" dirty="0"/>
            </a:p>
          </p:txBody>
        </p:sp>
        <p:sp>
          <p:nvSpPr>
            <p:cNvPr id="64" name="Freeform 56"/>
            <p:cNvSpPr>
              <a:spLocks/>
            </p:cNvSpPr>
            <p:nvPr/>
          </p:nvSpPr>
          <p:spPr bwMode="auto">
            <a:xfrm>
              <a:off x="3834" y="2275"/>
              <a:ext cx="1974" cy="18"/>
            </a:xfrm>
            <a:custGeom>
              <a:avLst/>
              <a:gdLst/>
              <a:ahLst/>
              <a:cxnLst>
                <a:cxn ang="0">
                  <a:pos x="0" y="18"/>
                </a:cxn>
                <a:cxn ang="0">
                  <a:pos x="1944" y="18"/>
                </a:cxn>
                <a:cxn ang="0">
                  <a:pos x="1974" y="0"/>
                </a:cxn>
                <a:cxn ang="0">
                  <a:pos x="24" y="0"/>
                </a:cxn>
                <a:cxn ang="0">
                  <a:pos x="0" y="18"/>
                </a:cxn>
              </a:cxnLst>
              <a:rect l="0" t="0" r="r" b="b"/>
              <a:pathLst>
                <a:path w="1974" h="18">
                  <a:moveTo>
                    <a:pt x="0" y="18"/>
                  </a:moveTo>
                  <a:lnTo>
                    <a:pt x="1944" y="18"/>
                  </a:lnTo>
                  <a:lnTo>
                    <a:pt x="1974" y="0"/>
                  </a:lnTo>
                  <a:lnTo>
                    <a:pt x="24" y="0"/>
                  </a:lnTo>
                  <a:lnTo>
                    <a:pt x="0" y="18"/>
                  </a:lnTo>
                  <a:close/>
                </a:path>
              </a:pathLst>
            </a:custGeom>
            <a:solidFill>
              <a:srgbClr val="73264D"/>
            </a:solidFill>
            <a:ln w="9525">
              <a:solidFill>
                <a:srgbClr val="000000"/>
              </a:solidFill>
              <a:prstDash val="solid"/>
              <a:round/>
              <a:headEnd/>
              <a:tailEnd/>
            </a:ln>
          </p:spPr>
          <p:txBody>
            <a:bodyPr/>
            <a:lstStyle/>
            <a:p>
              <a:endParaRPr lang="de-DE" dirty="0"/>
            </a:p>
          </p:txBody>
        </p:sp>
        <p:sp>
          <p:nvSpPr>
            <p:cNvPr id="65" name="Rectangle 57"/>
            <p:cNvSpPr>
              <a:spLocks noChangeArrowheads="1"/>
            </p:cNvSpPr>
            <p:nvPr/>
          </p:nvSpPr>
          <p:spPr bwMode="auto">
            <a:xfrm>
              <a:off x="3834" y="2293"/>
              <a:ext cx="1944" cy="82"/>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66" name="Freeform 58"/>
            <p:cNvSpPr>
              <a:spLocks/>
            </p:cNvSpPr>
            <p:nvPr/>
          </p:nvSpPr>
          <p:spPr bwMode="auto">
            <a:xfrm>
              <a:off x="5778" y="2275"/>
              <a:ext cx="30" cy="100"/>
            </a:xfrm>
            <a:custGeom>
              <a:avLst/>
              <a:gdLst/>
              <a:ahLst/>
              <a:cxnLst>
                <a:cxn ang="0">
                  <a:pos x="30" y="81"/>
                </a:cxn>
                <a:cxn ang="0">
                  <a:pos x="0" y="100"/>
                </a:cxn>
                <a:cxn ang="0">
                  <a:pos x="0" y="18"/>
                </a:cxn>
                <a:cxn ang="0">
                  <a:pos x="30" y="0"/>
                </a:cxn>
                <a:cxn ang="0">
                  <a:pos x="30" y="81"/>
                </a:cxn>
              </a:cxnLst>
              <a:rect l="0" t="0" r="r" b="b"/>
              <a:pathLst>
                <a:path w="30" h="100">
                  <a:moveTo>
                    <a:pt x="30" y="81"/>
                  </a:moveTo>
                  <a:lnTo>
                    <a:pt x="0" y="100"/>
                  </a:lnTo>
                  <a:lnTo>
                    <a:pt x="0" y="18"/>
                  </a:lnTo>
                  <a:lnTo>
                    <a:pt x="30" y="0"/>
                  </a:lnTo>
                  <a:lnTo>
                    <a:pt x="30" y="81"/>
                  </a:lnTo>
                  <a:close/>
                </a:path>
              </a:pathLst>
            </a:custGeom>
            <a:solidFill>
              <a:srgbClr val="4D1A33"/>
            </a:solidFill>
            <a:ln w="9525">
              <a:solidFill>
                <a:srgbClr val="000000"/>
              </a:solidFill>
              <a:prstDash val="solid"/>
              <a:round/>
              <a:headEnd/>
              <a:tailEnd/>
            </a:ln>
          </p:spPr>
          <p:txBody>
            <a:bodyPr/>
            <a:lstStyle/>
            <a:p>
              <a:endParaRPr lang="de-DE" dirty="0"/>
            </a:p>
          </p:txBody>
        </p:sp>
        <p:sp>
          <p:nvSpPr>
            <p:cNvPr id="67" name="Freeform 59"/>
            <p:cNvSpPr>
              <a:spLocks/>
            </p:cNvSpPr>
            <p:nvPr/>
          </p:nvSpPr>
          <p:spPr bwMode="auto">
            <a:xfrm>
              <a:off x="3834" y="2080"/>
              <a:ext cx="2310" cy="19"/>
            </a:xfrm>
            <a:custGeom>
              <a:avLst/>
              <a:gdLst/>
              <a:ahLst/>
              <a:cxnLst>
                <a:cxn ang="0">
                  <a:pos x="0" y="19"/>
                </a:cxn>
                <a:cxn ang="0">
                  <a:pos x="2286" y="19"/>
                </a:cxn>
                <a:cxn ang="0">
                  <a:pos x="2310" y="0"/>
                </a:cxn>
                <a:cxn ang="0">
                  <a:pos x="24" y="0"/>
                </a:cxn>
                <a:cxn ang="0">
                  <a:pos x="0" y="19"/>
                </a:cxn>
              </a:cxnLst>
              <a:rect l="0" t="0" r="r" b="b"/>
              <a:pathLst>
                <a:path w="2310" h="19">
                  <a:moveTo>
                    <a:pt x="0" y="19"/>
                  </a:moveTo>
                  <a:lnTo>
                    <a:pt x="2286" y="19"/>
                  </a:lnTo>
                  <a:lnTo>
                    <a:pt x="2310"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68" name="Rectangle 60"/>
            <p:cNvSpPr>
              <a:spLocks noChangeArrowheads="1"/>
            </p:cNvSpPr>
            <p:nvPr/>
          </p:nvSpPr>
          <p:spPr bwMode="auto">
            <a:xfrm>
              <a:off x="3834" y="2099"/>
              <a:ext cx="2286" cy="81"/>
            </a:xfrm>
            <a:prstGeom prst="rect">
              <a:avLst/>
            </a:prstGeom>
            <a:solidFill>
              <a:schemeClr val="accent6"/>
            </a:solidFill>
            <a:ln w="9525">
              <a:solidFill>
                <a:srgbClr val="000000"/>
              </a:solidFill>
              <a:miter lim="800000"/>
              <a:headEnd/>
              <a:tailEnd/>
            </a:ln>
          </p:spPr>
          <p:txBody>
            <a:bodyPr/>
            <a:lstStyle/>
            <a:p>
              <a:endParaRPr lang="de-DE" dirty="0"/>
            </a:p>
          </p:txBody>
        </p:sp>
        <p:sp>
          <p:nvSpPr>
            <p:cNvPr id="69" name="Freeform 61"/>
            <p:cNvSpPr>
              <a:spLocks/>
            </p:cNvSpPr>
            <p:nvPr/>
          </p:nvSpPr>
          <p:spPr bwMode="auto">
            <a:xfrm>
              <a:off x="6120" y="2080"/>
              <a:ext cx="24" cy="100"/>
            </a:xfrm>
            <a:custGeom>
              <a:avLst/>
              <a:gdLst/>
              <a:ahLst/>
              <a:cxnLst>
                <a:cxn ang="0">
                  <a:pos x="24" y="75"/>
                </a:cxn>
                <a:cxn ang="0">
                  <a:pos x="0" y="100"/>
                </a:cxn>
                <a:cxn ang="0">
                  <a:pos x="0" y="19"/>
                </a:cxn>
                <a:cxn ang="0">
                  <a:pos x="24" y="0"/>
                </a:cxn>
                <a:cxn ang="0">
                  <a:pos x="24" y="75"/>
                </a:cxn>
              </a:cxnLst>
              <a:rect l="0" t="0" r="r" b="b"/>
              <a:pathLst>
                <a:path w="24" h="100">
                  <a:moveTo>
                    <a:pt x="24" y="75"/>
                  </a:moveTo>
                  <a:lnTo>
                    <a:pt x="0" y="100"/>
                  </a:lnTo>
                  <a:lnTo>
                    <a:pt x="0" y="19"/>
                  </a:lnTo>
                  <a:lnTo>
                    <a:pt x="24" y="0"/>
                  </a:lnTo>
                  <a:lnTo>
                    <a:pt x="24" y="75"/>
                  </a:lnTo>
                  <a:close/>
                </a:path>
              </a:pathLst>
            </a:custGeom>
            <a:solidFill>
              <a:srgbClr val="4D4D80"/>
            </a:solidFill>
            <a:ln w="9525">
              <a:solidFill>
                <a:srgbClr val="000000"/>
              </a:solidFill>
              <a:prstDash val="solid"/>
              <a:round/>
              <a:headEnd/>
              <a:tailEnd/>
            </a:ln>
          </p:spPr>
          <p:txBody>
            <a:bodyPr/>
            <a:lstStyle/>
            <a:p>
              <a:endParaRPr lang="de-DE" dirty="0"/>
            </a:p>
          </p:txBody>
        </p:sp>
        <p:sp>
          <p:nvSpPr>
            <p:cNvPr id="70" name="Freeform 62"/>
            <p:cNvSpPr>
              <a:spLocks/>
            </p:cNvSpPr>
            <p:nvPr/>
          </p:nvSpPr>
          <p:spPr bwMode="auto">
            <a:xfrm>
              <a:off x="3834" y="1998"/>
              <a:ext cx="1932" cy="25"/>
            </a:xfrm>
            <a:custGeom>
              <a:avLst/>
              <a:gdLst/>
              <a:ahLst/>
              <a:cxnLst>
                <a:cxn ang="0">
                  <a:pos x="0" y="25"/>
                </a:cxn>
                <a:cxn ang="0">
                  <a:pos x="1902" y="25"/>
                </a:cxn>
                <a:cxn ang="0">
                  <a:pos x="1932" y="0"/>
                </a:cxn>
                <a:cxn ang="0">
                  <a:pos x="24" y="0"/>
                </a:cxn>
                <a:cxn ang="0">
                  <a:pos x="0" y="25"/>
                </a:cxn>
              </a:cxnLst>
              <a:rect l="0" t="0" r="r" b="b"/>
              <a:pathLst>
                <a:path w="1932" h="25">
                  <a:moveTo>
                    <a:pt x="0" y="25"/>
                  </a:moveTo>
                  <a:lnTo>
                    <a:pt x="1902" y="25"/>
                  </a:lnTo>
                  <a:lnTo>
                    <a:pt x="1932" y="0"/>
                  </a:lnTo>
                  <a:lnTo>
                    <a:pt x="24" y="0"/>
                  </a:lnTo>
                  <a:lnTo>
                    <a:pt x="0" y="25"/>
                  </a:lnTo>
                  <a:close/>
                </a:path>
              </a:pathLst>
            </a:custGeom>
            <a:solidFill>
              <a:srgbClr val="73264D"/>
            </a:solidFill>
            <a:ln w="9525">
              <a:solidFill>
                <a:srgbClr val="000000"/>
              </a:solidFill>
              <a:prstDash val="solid"/>
              <a:round/>
              <a:headEnd/>
              <a:tailEnd/>
            </a:ln>
          </p:spPr>
          <p:txBody>
            <a:bodyPr/>
            <a:lstStyle/>
            <a:p>
              <a:endParaRPr lang="de-DE" dirty="0"/>
            </a:p>
          </p:txBody>
        </p:sp>
        <p:sp>
          <p:nvSpPr>
            <p:cNvPr id="71" name="Rectangle 63"/>
            <p:cNvSpPr>
              <a:spLocks noChangeArrowheads="1"/>
            </p:cNvSpPr>
            <p:nvPr/>
          </p:nvSpPr>
          <p:spPr bwMode="auto">
            <a:xfrm>
              <a:off x="3834" y="2023"/>
              <a:ext cx="1902" cy="76"/>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72" name="Freeform 64"/>
            <p:cNvSpPr>
              <a:spLocks/>
            </p:cNvSpPr>
            <p:nvPr/>
          </p:nvSpPr>
          <p:spPr bwMode="auto">
            <a:xfrm>
              <a:off x="5736" y="1998"/>
              <a:ext cx="30" cy="101"/>
            </a:xfrm>
            <a:custGeom>
              <a:avLst/>
              <a:gdLst/>
              <a:ahLst/>
              <a:cxnLst>
                <a:cxn ang="0">
                  <a:pos x="30" y="82"/>
                </a:cxn>
                <a:cxn ang="0">
                  <a:pos x="0" y="101"/>
                </a:cxn>
                <a:cxn ang="0">
                  <a:pos x="0" y="25"/>
                </a:cxn>
                <a:cxn ang="0">
                  <a:pos x="30" y="0"/>
                </a:cxn>
                <a:cxn ang="0">
                  <a:pos x="30" y="82"/>
                </a:cxn>
              </a:cxnLst>
              <a:rect l="0" t="0" r="r" b="b"/>
              <a:pathLst>
                <a:path w="30" h="101">
                  <a:moveTo>
                    <a:pt x="30" y="82"/>
                  </a:moveTo>
                  <a:lnTo>
                    <a:pt x="0" y="101"/>
                  </a:lnTo>
                  <a:lnTo>
                    <a:pt x="0" y="25"/>
                  </a:lnTo>
                  <a:lnTo>
                    <a:pt x="30" y="0"/>
                  </a:lnTo>
                  <a:lnTo>
                    <a:pt x="30"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73" name="Freeform 65"/>
            <p:cNvSpPr>
              <a:spLocks/>
            </p:cNvSpPr>
            <p:nvPr/>
          </p:nvSpPr>
          <p:spPr bwMode="auto">
            <a:xfrm>
              <a:off x="3834" y="1803"/>
              <a:ext cx="2520" cy="19"/>
            </a:xfrm>
            <a:custGeom>
              <a:avLst/>
              <a:gdLst/>
              <a:ahLst/>
              <a:cxnLst>
                <a:cxn ang="0">
                  <a:pos x="0" y="19"/>
                </a:cxn>
                <a:cxn ang="0">
                  <a:pos x="2496" y="19"/>
                </a:cxn>
                <a:cxn ang="0">
                  <a:pos x="2520" y="0"/>
                </a:cxn>
                <a:cxn ang="0">
                  <a:pos x="24" y="0"/>
                </a:cxn>
                <a:cxn ang="0">
                  <a:pos x="0" y="19"/>
                </a:cxn>
              </a:cxnLst>
              <a:rect l="0" t="0" r="r" b="b"/>
              <a:pathLst>
                <a:path w="2520" h="19">
                  <a:moveTo>
                    <a:pt x="0" y="19"/>
                  </a:moveTo>
                  <a:lnTo>
                    <a:pt x="2496" y="19"/>
                  </a:lnTo>
                  <a:lnTo>
                    <a:pt x="2520"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74" name="Rectangle 66"/>
            <p:cNvSpPr>
              <a:spLocks noChangeArrowheads="1"/>
            </p:cNvSpPr>
            <p:nvPr/>
          </p:nvSpPr>
          <p:spPr bwMode="auto">
            <a:xfrm>
              <a:off x="3834" y="1822"/>
              <a:ext cx="2496" cy="82"/>
            </a:xfrm>
            <a:prstGeom prst="rect">
              <a:avLst/>
            </a:prstGeom>
            <a:solidFill>
              <a:schemeClr val="accent6"/>
            </a:solidFill>
            <a:ln w="9525">
              <a:solidFill>
                <a:srgbClr val="000000"/>
              </a:solidFill>
              <a:miter lim="800000"/>
              <a:headEnd/>
              <a:tailEnd/>
            </a:ln>
          </p:spPr>
          <p:txBody>
            <a:bodyPr/>
            <a:lstStyle/>
            <a:p>
              <a:endParaRPr lang="de-DE" dirty="0"/>
            </a:p>
          </p:txBody>
        </p:sp>
        <p:sp>
          <p:nvSpPr>
            <p:cNvPr id="75" name="Freeform 67"/>
            <p:cNvSpPr>
              <a:spLocks/>
            </p:cNvSpPr>
            <p:nvPr/>
          </p:nvSpPr>
          <p:spPr bwMode="auto">
            <a:xfrm>
              <a:off x="6330" y="1803"/>
              <a:ext cx="24" cy="101"/>
            </a:xfrm>
            <a:custGeom>
              <a:avLst/>
              <a:gdLst/>
              <a:ahLst/>
              <a:cxnLst>
                <a:cxn ang="0">
                  <a:pos x="24" y="82"/>
                </a:cxn>
                <a:cxn ang="0">
                  <a:pos x="0" y="101"/>
                </a:cxn>
                <a:cxn ang="0">
                  <a:pos x="0" y="19"/>
                </a:cxn>
                <a:cxn ang="0">
                  <a:pos x="24" y="0"/>
                </a:cxn>
                <a:cxn ang="0">
                  <a:pos x="24" y="82"/>
                </a:cxn>
              </a:cxnLst>
              <a:rect l="0" t="0" r="r" b="b"/>
              <a:pathLst>
                <a:path w="24" h="101">
                  <a:moveTo>
                    <a:pt x="24" y="82"/>
                  </a:moveTo>
                  <a:lnTo>
                    <a:pt x="0" y="101"/>
                  </a:lnTo>
                  <a:lnTo>
                    <a:pt x="0" y="19"/>
                  </a:lnTo>
                  <a:lnTo>
                    <a:pt x="24" y="0"/>
                  </a:lnTo>
                  <a:lnTo>
                    <a:pt x="24" y="82"/>
                  </a:lnTo>
                  <a:close/>
                </a:path>
              </a:pathLst>
            </a:custGeom>
            <a:solidFill>
              <a:srgbClr val="4D4D80"/>
            </a:solidFill>
            <a:ln w="9525">
              <a:solidFill>
                <a:srgbClr val="000000"/>
              </a:solidFill>
              <a:prstDash val="solid"/>
              <a:round/>
              <a:headEnd/>
              <a:tailEnd/>
            </a:ln>
          </p:spPr>
          <p:txBody>
            <a:bodyPr/>
            <a:lstStyle/>
            <a:p>
              <a:endParaRPr lang="de-DE" dirty="0"/>
            </a:p>
          </p:txBody>
        </p:sp>
        <p:sp>
          <p:nvSpPr>
            <p:cNvPr id="76" name="Freeform 68"/>
            <p:cNvSpPr>
              <a:spLocks/>
            </p:cNvSpPr>
            <p:nvPr/>
          </p:nvSpPr>
          <p:spPr bwMode="auto">
            <a:xfrm>
              <a:off x="3834" y="1728"/>
              <a:ext cx="1932" cy="18"/>
            </a:xfrm>
            <a:custGeom>
              <a:avLst/>
              <a:gdLst/>
              <a:ahLst/>
              <a:cxnLst>
                <a:cxn ang="0">
                  <a:pos x="0" y="18"/>
                </a:cxn>
                <a:cxn ang="0">
                  <a:pos x="1902" y="18"/>
                </a:cxn>
                <a:cxn ang="0">
                  <a:pos x="1932" y="0"/>
                </a:cxn>
                <a:cxn ang="0">
                  <a:pos x="24" y="0"/>
                </a:cxn>
                <a:cxn ang="0">
                  <a:pos x="0" y="18"/>
                </a:cxn>
              </a:cxnLst>
              <a:rect l="0" t="0" r="r" b="b"/>
              <a:pathLst>
                <a:path w="1932" h="18">
                  <a:moveTo>
                    <a:pt x="0" y="18"/>
                  </a:moveTo>
                  <a:lnTo>
                    <a:pt x="1902" y="18"/>
                  </a:lnTo>
                  <a:lnTo>
                    <a:pt x="1932" y="0"/>
                  </a:lnTo>
                  <a:lnTo>
                    <a:pt x="24" y="0"/>
                  </a:lnTo>
                  <a:lnTo>
                    <a:pt x="0" y="18"/>
                  </a:lnTo>
                  <a:close/>
                </a:path>
              </a:pathLst>
            </a:custGeom>
            <a:solidFill>
              <a:srgbClr val="73264D"/>
            </a:solidFill>
            <a:ln w="9525">
              <a:solidFill>
                <a:srgbClr val="000000"/>
              </a:solidFill>
              <a:prstDash val="solid"/>
              <a:round/>
              <a:headEnd/>
              <a:tailEnd/>
            </a:ln>
          </p:spPr>
          <p:txBody>
            <a:bodyPr/>
            <a:lstStyle/>
            <a:p>
              <a:endParaRPr lang="de-DE" dirty="0"/>
            </a:p>
          </p:txBody>
        </p:sp>
        <p:sp>
          <p:nvSpPr>
            <p:cNvPr id="77" name="Rectangle 69"/>
            <p:cNvSpPr>
              <a:spLocks noChangeArrowheads="1"/>
            </p:cNvSpPr>
            <p:nvPr/>
          </p:nvSpPr>
          <p:spPr bwMode="auto">
            <a:xfrm>
              <a:off x="3834" y="1746"/>
              <a:ext cx="1902" cy="76"/>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78" name="Freeform 70"/>
            <p:cNvSpPr>
              <a:spLocks/>
            </p:cNvSpPr>
            <p:nvPr/>
          </p:nvSpPr>
          <p:spPr bwMode="auto">
            <a:xfrm>
              <a:off x="5736" y="1728"/>
              <a:ext cx="30" cy="94"/>
            </a:xfrm>
            <a:custGeom>
              <a:avLst/>
              <a:gdLst/>
              <a:ahLst/>
              <a:cxnLst>
                <a:cxn ang="0">
                  <a:pos x="30" y="75"/>
                </a:cxn>
                <a:cxn ang="0">
                  <a:pos x="0" y="94"/>
                </a:cxn>
                <a:cxn ang="0">
                  <a:pos x="0" y="18"/>
                </a:cxn>
                <a:cxn ang="0">
                  <a:pos x="30" y="0"/>
                </a:cxn>
                <a:cxn ang="0">
                  <a:pos x="30" y="75"/>
                </a:cxn>
              </a:cxnLst>
              <a:rect l="0" t="0" r="r" b="b"/>
              <a:pathLst>
                <a:path w="30" h="94">
                  <a:moveTo>
                    <a:pt x="30" y="75"/>
                  </a:moveTo>
                  <a:lnTo>
                    <a:pt x="0" y="94"/>
                  </a:lnTo>
                  <a:lnTo>
                    <a:pt x="0" y="18"/>
                  </a:lnTo>
                  <a:lnTo>
                    <a:pt x="30" y="0"/>
                  </a:lnTo>
                  <a:lnTo>
                    <a:pt x="30" y="75"/>
                  </a:lnTo>
                  <a:close/>
                </a:path>
              </a:pathLst>
            </a:custGeom>
            <a:solidFill>
              <a:srgbClr val="4D1A33"/>
            </a:solidFill>
            <a:ln w="9525">
              <a:solidFill>
                <a:srgbClr val="000000"/>
              </a:solidFill>
              <a:prstDash val="solid"/>
              <a:round/>
              <a:headEnd/>
              <a:tailEnd/>
            </a:ln>
          </p:spPr>
          <p:txBody>
            <a:bodyPr/>
            <a:lstStyle/>
            <a:p>
              <a:endParaRPr lang="de-DE" dirty="0"/>
            </a:p>
          </p:txBody>
        </p:sp>
        <p:sp>
          <p:nvSpPr>
            <p:cNvPr id="79" name="Freeform 71"/>
            <p:cNvSpPr>
              <a:spLocks/>
            </p:cNvSpPr>
            <p:nvPr/>
          </p:nvSpPr>
          <p:spPr bwMode="auto">
            <a:xfrm>
              <a:off x="3834" y="1533"/>
              <a:ext cx="2862" cy="19"/>
            </a:xfrm>
            <a:custGeom>
              <a:avLst/>
              <a:gdLst/>
              <a:ahLst/>
              <a:cxnLst>
                <a:cxn ang="0">
                  <a:pos x="0" y="19"/>
                </a:cxn>
                <a:cxn ang="0">
                  <a:pos x="2832" y="19"/>
                </a:cxn>
                <a:cxn ang="0">
                  <a:pos x="2862" y="0"/>
                </a:cxn>
                <a:cxn ang="0">
                  <a:pos x="24" y="0"/>
                </a:cxn>
                <a:cxn ang="0">
                  <a:pos x="0" y="19"/>
                </a:cxn>
              </a:cxnLst>
              <a:rect l="0" t="0" r="r" b="b"/>
              <a:pathLst>
                <a:path w="2862" h="19">
                  <a:moveTo>
                    <a:pt x="0" y="19"/>
                  </a:moveTo>
                  <a:lnTo>
                    <a:pt x="2832" y="19"/>
                  </a:lnTo>
                  <a:lnTo>
                    <a:pt x="2862"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80" name="Rectangle 72"/>
            <p:cNvSpPr>
              <a:spLocks noChangeArrowheads="1"/>
            </p:cNvSpPr>
            <p:nvPr/>
          </p:nvSpPr>
          <p:spPr bwMode="auto">
            <a:xfrm>
              <a:off x="3834" y="1552"/>
              <a:ext cx="2832" cy="75"/>
            </a:xfrm>
            <a:prstGeom prst="rect">
              <a:avLst/>
            </a:prstGeom>
            <a:solidFill>
              <a:schemeClr val="accent6"/>
            </a:solidFill>
            <a:ln w="9525">
              <a:solidFill>
                <a:srgbClr val="000000"/>
              </a:solidFill>
              <a:miter lim="800000"/>
              <a:headEnd/>
              <a:tailEnd/>
            </a:ln>
          </p:spPr>
          <p:txBody>
            <a:bodyPr/>
            <a:lstStyle/>
            <a:p>
              <a:endParaRPr lang="de-DE" dirty="0"/>
            </a:p>
          </p:txBody>
        </p:sp>
        <p:sp>
          <p:nvSpPr>
            <p:cNvPr id="81" name="Freeform 73"/>
            <p:cNvSpPr>
              <a:spLocks/>
            </p:cNvSpPr>
            <p:nvPr/>
          </p:nvSpPr>
          <p:spPr bwMode="auto">
            <a:xfrm>
              <a:off x="6666" y="1533"/>
              <a:ext cx="30" cy="94"/>
            </a:xfrm>
            <a:custGeom>
              <a:avLst/>
              <a:gdLst/>
              <a:ahLst/>
              <a:cxnLst>
                <a:cxn ang="0">
                  <a:pos x="30" y="75"/>
                </a:cxn>
                <a:cxn ang="0">
                  <a:pos x="0" y="94"/>
                </a:cxn>
                <a:cxn ang="0">
                  <a:pos x="0" y="19"/>
                </a:cxn>
                <a:cxn ang="0">
                  <a:pos x="30" y="0"/>
                </a:cxn>
                <a:cxn ang="0">
                  <a:pos x="30" y="75"/>
                </a:cxn>
              </a:cxnLst>
              <a:rect l="0" t="0" r="r" b="b"/>
              <a:pathLst>
                <a:path w="30" h="94">
                  <a:moveTo>
                    <a:pt x="30" y="75"/>
                  </a:moveTo>
                  <a:lnTo>
                    <a:pt x="0" y="94"/>
                  </a:lnTo>
                  <a:lnTo>
                    <a:pt x="0" y="19"/>
                  </a:lnTo>
                  <a:lnTo>
                    <a:pt x="30" y="0"/>
                  </a:lnTo>
                  <a:lnTo>
                    <a:pt x="30" y="75"/>
                  </a:lnTo>
                  <a:close/>
                </a:path>
              </a:pathLst>
            </a:custGeom>
            <a:solidFill>
              <a:srgbClr val="4D4D80"/>
            </a:solidFill>
            <a:ln w="9525">
              <a:solidFill>
                <a:srgbClr val="000000"/>
              </a:solidFill>
              <a:prstDash val="solid"/>
              <a:round/>
              <a:headEnd/>
              <a:tailEnd/>
            </a:ln>
          </p:spPr>
          <p:txBody>
            <a:bodyPr/>
            <a:lstStyle/>
            <a:p>
              <a:endParaRPr lang="de-DE" dirty="0"/>
            </a:p>
          </p:txBody>
        </p:sp>
        <p:sp>
          <p:nvSpPr>
            <p:cNvPr id="82" name="Freeform 74"/>
            <p:cNvSpPr>
              <a:spLocks/>
            </p:cNvSpPr>
            <p:nvPr/>
          </p:nvSpPr>
          <p:spPr bwMode="auto">
            <a:xfrm>
              <a:off x="3834" y="1451"/>
              <a:ext cx="1422" cy="19"/>
            </a:xfrm>
            <a:custGeom>
              <a:avLst/>
              <a:gdLst/>
              <a:ahLst/>
              <a:cxnLst>
                <a:cxn ang="0">
                  <a:pos x="0" y="19"/>
                </a:cxn>
                <a:cxn ang="0">
                  <a:pos x="1398" y="19"/>
                </a:cxn>
                <a:cxn ang="0">
                  <a:pos x="1422" y="0"/>
                </a:cxn>
                <a:cxn ang="0">
                  <a:pos x="24" y="0"/>
                </a:cxn>
                <a:cxn ang="0">
                  <a:pos x="0" y="19"/>
                </a:cxn>
              </a:cxnLst>
              <a:rect l="0" t="0" r="r" b="b"/>
              <a:pathLst>
                <a:path w="1422" h="19">
                  <a:moveTo>
                    <a:pt x="0" y="19"/>
                  </a:moveTo>
                  <a:lnTo>
                    <a:pt x="1398" y="19"/>
                  </a:lnTo>
                  <a:lnTo>
                    <a:pt x="1422" y="0"/>
                  </a:lnTo>
                  <a:lnTo>
                    <a:pt x="24" y="0"/>
                  </a:lnTo>
                  <a:lnTo>
                    <a:pt x="0" y="19"/>
                  </a:lnTo>
                  <a:close/>
                </a:path>
              </a:pathLst>
            </a:custGeom>
            <a:solidFill>
              <a:srgbClr val="73264D"/>
            </a:solidFill>
            <a:ln w="9525">
              <a:solidFill>
                <a:srgbClr val="000000"/>
              </a:solidFill>
              <a:prstDash val="solid"/>
              <a:round/>
              <a:headEnd/>
              <a:tailEnd/>
            </a:ln>
          </p:spPr>
          <p:txBody>
            <a:bodyPr/>
            <a:lstStyle/>
            <a:p>
              <a:endParaRPr lang="de-DE" dirty="0"/>
            </a:p>
          </p:txBody>
        </p:sp>
        <p:sp>
          <p:nvSpPr>
            <p:cNvPr id="83" name="Rectangle 75"/>
            <p:cNvSpPr>
              <a:spLocks noChangeArrowheads="1"/>
            </p:cNvSpPr>
            <p:nvPr/>
          </p:nvSpPr>
          <p:spPr bwMode="auto">
            <a:xfrm>
              <a:off x="3834" y="1470"/>
              <a:ext cx="1398" cy="82"/>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84" name="Freeform 76"/>
            <p:cNvSpPr>
              <a:spLocks/>
            </p:cNvSpPr>
            <p:nvPr/>
          </p:nvSpPr>
          <p:spPr bwMode="auto">
            <a:xfrm>
              <a:off x="5232" y="1451"/>
              <a:ext cx="24" cy="101"/>
            </a:xfrm>
            <a:custGeom>
              <a:avLst/>
              <a:gdLst/>
              <a:ahLst/>
              <a:cxnLst>
                <a:cxn ang="0">
                  <a:pos x="24" y="82"/>
                </a:cxn>
                <a:cxn ang="0">
                  <a:pos x="0" y="101"/>
                </a:cxn>
                <a:cxn ang="0">
                  <a:pos x="0" y="19"/>
                </a:cxn>
                <a:cxn ang="0">
                  <a:pos x="24" y="0"/>
                </a:cxn>
                <a:cxn ang="0">
                  <a:pos x="24" y="82"/>
                </a:cxn>
              </a:cxnLst>
              <a:rect l="0" t="0" r="r" b="b"/>
              <a:pathLst>
                <a:path w="24" h="101">
                  <a:moveTo>
                    <a:pt x="24" y="82"/>
                  </a:moveTo>
                  <a:lnTo>
                    <a:pt x="0" y="101"/>
                  </a:lnTo>
                  <a:lnTo>
                    <a:pt x="0" y="19"/>
                  </a:lnTo>
                  <a:lnTo>
                    <a:pt x="24" y="0"/>
                  </a:lnTo>
                  <a:lnTo>
                    <a:pt x="24"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85" name="Freeform 77"/>
            <p:cNvSpPr>
              <a:spLocks/>
            </p:cNvSpPr>
            <p:nvPr/>
          </p:nvSpPr>
          <p:spPr bwMode="auto">
            <a:xfrm>
              <a:off x="3834" y="1256"/>
              <a:ext cx="2946" cy="19"/>
            </a:xfrm>
            <a:custGeom>
              <a:avLst/>
              <a:gdLst/>
              <a:ahLst/>
              <a:cxnLst>
                <a:cxn ang="0">
                  <a:pos x="0" y="19"/>
                </a:cxn>
                <a:cxn ang="0">
                  <a:pos x="2916" y="19"/>
                </a:cxn>
                <a:cxn ang="0">
                  <a:pos x="2946" y="0"/>
                </a:cxn>
                <a:cxn ang="0">
                  <a:pos x="24" y="0"/>
                </a:cxn>
                <a:cxn ang="0">
                  <a:pos x="0" y="19"/>
                </a:cxn>
              </a:cxnLst>
              <a:rect l="0" t="0" r="r" b="b"/>
              <a:pathLst>
                <a:path w="2946" h="19">
                  <a:moveTo>
                    <a:pt x="0" y="19"/>
                  </a:moveTo>
                  <a:lnTo>
                    <a:pt x="2916" y="19"/>
                  </a:lnTo>
                  <a:lnTo>
                    <a:pt x="2946" y="0"/>
                  </a:lnTo>
                  <a:lnTo>
                    <a:pt x="24" y="0"/>
                  </a:lnTo>
                  <a:lnTo>
                    <a:pt x="0" y="19"/>
                  </a:lnTo>
                  <a:close/>
                </a:path>
              </a:pathLst>
            </a:custGeom>
            <a:solidFill>
              <a:srgbClr val="7373BF"/>
            </a:solidFill>
            <a:ln w="9525">
              <a:solidFill>
                <a:srgbClr val="000000"/>
              </a:solidFill>
              <a:prstDash val="solid"/>
              <a:round/>
              <a:headEnd/>
              <a:tailEnd/>
            </a:ln>
          </p:spPr>
          <p:txBody>
            <a:bodyPr/>
            <a:lstStyle/>
            <a:p>
              <a:endParaRPr lang="de-DE" dirty="0"/>
            </a:p>
          </p:txBody>
        </p:sp>
        <p:sp>
          <p:nvSpPr>
            <p:cNvPr id="86" name="Rectangle 78"/>
            <p:cNvSpPr>
              <a:spLocks noChangeArrowheads="1"/>
            </p:cNvSpPr>
            <p:nvPr/>
          </p:nvSpPr>
          <p:spPr bwMode="auto">
            <a:xfrm>
              <a:off x="3834" y="1275"/>
              <a:ext cx="2916" cy="82"/>
            </a:xfrm>
            <a:prstGeom prst="rect">
              <a:avLst/>
            </a:prstGeom>
            <a:solidFill>
              <a:schemeClr val="accent6"/>
            </a:solidFill>
            <a:ln w="9525">
              <a:solidFill>
                <a:srgbClr val="000000"/>
              </a:solidFill>
              <a:miter lim="800000"/>
              <a:headEnd/>
              <a:tailEnd/>
            </a:ln>
          </p:spPr>
          <p:txBody>
            <a:bodyPr/>
            <a:lstStyle/>
            <a:p>
              <a:endParaRPr lang="de-DE" dirty="0"/>
            </a:p>
          </p:txBody>
        </p:sp>
        <p:sp>
          <p:nvSpPr>
            <p:cNvPr id="87" name="Freeform 79"/>
            <p:cNvSpPr>
              <a:spLocks/>
            </p:cNvSpPr>
            <p:nvPr/>
          </p:nvSpPr>
          <p:spPr bwMode="auto">
            <a:xfrm>
              <a:off x="6750" y="1256"/>
              <a:ext cx="30" cy="101"/>
            </a:xfrm>
            <a:custGeom>
              <a:avLst/>
              <a:gdLst/>
              <a:ahLst/>
              <a:cxnLst>
                <a:cxn ang="0">
                  <a:pos x="30" y="76"/>
                </a:cxn>
                <a:cxn ang="0">
                  <a:pos x="0" y="101"/>
                </a:cxn>
                <a:cxn ang="0">
                  <a:pos x="0" y="19"/>
                </a:cxn>
                <a:cxn ang="0">
                  <a:pos x="30" y="0"/>
                </a:cxn>
                <a:cxn ang="0">
                  <a:pos x="30" y="76"/>
                </a:cxn>
              </a:cxnLst>
              <a:rect l="0" t="0" r="r" b="b"/>
              <a:pathLst>
                <a:path w="30" h="101">
                  <a:moveTo>
                    <a:pt x="30" y="76"/>
                  </a:moveTo>
                  <a:lnTo>
                    <a:pt x="0" y="101"/>
                  </a:lnTo>
                  <a:lnTo>
                    <a:pt x="0" y="19"/>
                  </a:lnTo>
                  <a:lnTo>
                    <a:pt x="30" y="0"/>
                  </a:lnTo>
                  <a:lnTo>
                    <a:pt x="30" y="76"/>
                  </a:lnTo>
                  <a:close/>
                </a:path>
              </a:pathLst>
            </a:custGeom>
            <a:solidFill>
              <a:srgbClr val="4D4D80"/>
            </a:solidFill>
            <a:ln w="9525">
              <a:solidFill>
                <a:srgbClr val="000000"/>
              </a:solidFill>
              <a:prstDash val="solid"/>
              <a:round/>
              <a:headEnd/>
              <a:tailEnd/>
            </a:ln>
          </p:spPr>
          <p:txBody>
            <a:bodyPr/>
            <a:lstStyle/>
            <a:p>
              <a:endParaRPr lang="de-DE" dirty="0"/>
            </a:p>
          </p:txBody>
        </p:sp>
        <p:sp>
          <p:nvSpPr>
            <p:cNvPr id="88" name="Freeform 80"/>
            <p:cNvSpPr>
              <a:spLocks/>
            </p:cNvSpPr>
            <p:nvPr/>
          </p:nvSpPr>
          <p:spPr bwMode="auto">
            <a:xfrm>
              <a:off x="3834" y="1174"/>
              <a:ext cx="1338" cy="26"/>
            </a:xfrm>
            <a:custGeom>
              <a:avLst/>
              <a:gdLst/>
              <a:ahLst/>
              <a:cxnLst>
                <a:cxn ang="0">
                  <a:pos x="0" y="26"/>
                </a:cxn>
                <a:cxn ang="0">
                  <a:pos x="1314" y="26"/>
                </a:cxn>
                <a:cxn ang="0">
                  <a:pos x="1338" y="0"/>
                </a:cxn>
                <a:cxn ang="0">
                  <a:pos x="24" y="0"/>
                </a:cxn>
                <a:cxn ang="0">
                  <a:pos x="0" y="26"/>
                </a:cxn>
              </a:cxnLst>
              <a:rect l="0" t="0" r="r" b="b"/>
              <a:pathLst>
                <a:path w="1338" h="26">
                  <a:moveTo>
                    <a:pt x="0" y="26"/>
                  </a:moveTo>
                  <a:lnTo>
                    <a:pt x="1314" y="26"/>
                  </a:lnTo>
                  <a:lnTo>
                    <a:pt x="1338" y="0"/>
                  </a:lnTo>
                  <a:lnTo>
                    <a:pt x="24" y="0"/>
                  </a:lnTo>
                  <a:lnTo>
                    <a:pt x="0" y="26"/>
                  </a:lnTo>
                  <a:close/>
                </a:path>
              </a:pathLst>
            </a:custGeom>
            <a:solidFill>
              <a:srgbClr val="73264D"/>
            </a:solidFill>
            <a:ln w="9525">
              <a:solidFill>
                <a:srgbClr val="000000"/>
              </a:solidFill>
              <a:prstDash val="solid"/>
              <a:round/>
              <a:headEnd/>
              <a:tailEnd/>
            </a:ln>
          </p:spPr>
          <p:txBody>
            <a:bodyPr/>
            <a:lstStyle/>
            <a:p>
              <a:endParaRPr lang="de-DE" dirty="0"/>
            </a:p>
          </p:txBody>
        </p:sp>
        <p:sp>
          <p:nvSpPr>
            <p:cNvPr id="89" name="Rectangle 81"/>
            <p:cNvSpPr>
              <a:spLocks noChangeArrowheads="1"/>
            </p:cNvSpPr>
            <p:nvPr/>
          </p:nvSpPr>
          <p:spPr bwMode="auto">
            <a:xfrm>
              <a:off x="3834" y="1200"/>
              <a:ext cx="1314" cy="75"/>
            </a:xfrm>
            <a:prstGeom prst="rect">
              <a:avLst/>
            </a:prstGeom>
            <a:solidFill>
              <a:schemeClr val="bg1">
                <a:lumMod val="85000"/>
              </a:schemeClr>
            </a:solidFill>
            <a:ln w="9525">
              <a:solidFill>
                <a:srgbClr val="000000"/>
              </a:solidFill>
              <a:miter lim="800000"/>
              <a:headEnd/>
              <a:tailEnd/>
            </a:ln>
          </p:spPr>
          <p:txBody>
            <a:bodyPr/>
            <a:lstStyle/>
            <a:p>
              <a:endParaRPr lang="de-DE" dirty="0"/>
            </a:p>
          </p:txBody>
        </p:sp>
        <p:sp>
          <p:nvSpPr>
            <p:cNvPr id="90" name="Freeform 82"/>
            <p:cNvSpPr>
              <a:spLocks/>
            </p:cNvSpPr>
            <p:nvPr/>
          </p:nvSpPr>
          <p:spPr bwMode="auto">
            <a:xfrm>
              <a:off x="5148" y="1174"/>
              <a:ext cx="24" cy="101"/>
            </a:xfrm>
            <a:custGeom>
              <a:avLst/>
              <a:gdLst/>
              <a:ahLst/>
              <a:cxnLst>
                <a:cxn ang="0">
                  <a:pos x="24" y="82"/>
                </a:cxn>
                <a:cxn ang="0">
                  <a:pos x="0" y="101"/>
                </a:cxn>
                <a:cxn ang="0">
                  <a:pos x="0" y="26"/>
                </a:cxn>
                <a:cxn ang="0">
                  <a:pos x="24" y="0"/>
                </a:cxn>
                <a:cxn ang="0">
                  <a:pos x="24" y="82"/>
                </a:cxn>
              </a:cxnLst>
              <a:rect l="0" t="0" r="r" b="b"/>
              <a:pathLst>
                <a:path w="24" h="101">
                  <a:moveTo>
                    <a:pt x="24" y="82"/>
                  </a:moveTo>
                  <a:lnTo>
                    <a:pt x="0" y="101"/>
                  </a:lnTo>
                  <a:lnTo>
                    <a:pt x="0" y="26"/>
                  </a:lnTo>
                  <a:lnTo>
                    <a:pt x="24" y="0"/>
                  </a:lnTo>
                  <a:lnTo>
                    <a:pt x="24" y="82"/>
                  </a:lnTo>
                  <a:close/>
                </a:path>
              </a:pathLst>
            </a:custGeom>
            <a:solidFill>
              <a:srgbClr val="4D1A33"/>
            </a:solidFill>
            <a:ln w="9525">
              <a:solidFill>
                <a:srgbClr val="000000"/>
              </a:solidFill>
              <a:prstDash val="solid"/>
              <a:round/>
              <a:headEnd/>
              <a:tailEnd/>
            </a:ln>
          </p:spPr>
          <p:txBody>
            <a:bodyPr/>
            <a:lstStyle/>
            <a:p>
              <a:endParaRPr lang="de-DE" dirty="0"/>
            </a:p>
          </p:txBody>
        </p:sp>
        <p:sp>
          <p:nvSpPr>
            <p:cNvPr id="91" name="Line 83"/>
            <p:cNvSpPr>
              <a:spLocks noChangeShapeType="1"/>
            </p:cNvSpPr>
            <p:nvPr/>
          </p:nvSpPr>
          <p:spPr bwMode="auto">
            <a:xfrm>
              <a:off x="3816" y="3896"/>
              <a:ext cx="2958" cy="1"/>
            </a:xfrm>
            <a:prstGeom prst="line">
              <a:avLst/>
            </a:prstGeom>
            <a:noFill/>
            <a:ln w="0">
              <a:solidFill>
                <a:srgbClr val="000000"/>
              </a:solidFill>
              <a:round/>
              <a:headEnd/>
              <a:tailEnd/>
            </a:ln>
          </p:spPr>
          <p:txBody>
            <a:bodyPr/>
            <a:lstStyle/>
            <a:p>
              <a:endParaRPr lang="de-DE" dirty="0"/>
            </a:p>
          </p:txBody>
        </p:sp>
        <p:sp>
          <p:nvSpPr>
            <p:cNvPr id="92" name="Line 84"/>
            <p:cNvSpPr>
              <a:spLocks noChangeShapeType="1"/>
            </p:cNvSpPr>
            <p:nvPr/>
          </p:nvSpPr>
          <p:spPr bwMode="auto">
            <a:xfrm>
              <a:off x="3816" y="3896"/>
              <a:ext cx="1" cy="57"/>
            </a:xfrm>
            <a:prstGeom prst="line">
              <a:avLst/>
            </a:prstGeom>
            <a:noFill/>
            <a:ln w="0">
              <a:solidFill>
                <a:srgbClr val="000000"/>
              </a:solidFill>
              <a:round/>
              <a:headEnd/>
              <a:tailEnd/>
            </a:ln>
          </p:spPr>
          <p:txBody>
            <a:bodyPr/>
            <a:lstStyle/>
            <a:p>
              <a:endParaRPr lang="de-DE" dirty="0"/>
            </a:p>
          </p:txBody>
        </p:sp>
        <p:sp>
          <p:nvSpPr>
            <p:cNvPr id="93" name="Line 85"/>
            <p:cNvSpPr>
              <a:spLocks noChangeShapeType="1"/>
            </p:cNvSpPr>
            <p:nvPr/>
          </p:nvSpPr>
          <p:spPr bwMode="auto">
            <a:xfrm>
              <a:off x="4236" y="3896"/>
              <a:ext cx="1" cy="57"/>
            </a:xfrm>
            <a:prstGeom prst="line">
              <a:avLst/>
            </a:prstGeom>
            <a:noFill/>
            <a:ln w="0">
              <a:solidFill>
                <a:srgbClr val="000000"/>
              </a:solidFill>
              <a:round/>
              <a:headEnd/>
              <a:tailEnd/>
            </a:ln>
          </p:spPr>
          <p:txBody>
            <a:bodyPr/>
            <a:lstStyle/>
            <a:p>
              <a:endParaRPr lang="de-DE" dirty="0"/>
            </a:p>
          </p:txBody>
        </p:sp>
        <p:sp>
          <p:nvSpPr>
            <p:cNvPr id="94" name="Line 86"/>
            <p:cNvSpPr>
              <a:spLocks noChangeShapeType="1"/>
            </p:cNvSpPr>
            <p:nvPr/>
          </p:nvSpPr>
          <p:spPr bwMode="auto">
            <a:xfrm>
              <a:off x="4662" y="3896"/>
              <a:ext cx="1" cy="57"/>
            </a:xfrm>
            <a:prstGeom prst="line">
              <a:avLst/>
            </a:prstGeom>
            <a:noFill/>
            <a:ln w="0">
              <a:solidFill>
                <a:srgbClr val="000000"/>
              </a:solidFill>
              <a:round/>
              <a:headEnd/>
              <a:tailEnd/>
            </a:ln>
          </p:spPr>
          <p:txBody>
            <a:bodyPr/>
            <a:lstStyle/>
            <a:p>
              <a:endParaRPr lang="de-DE" dirty="0"/>
            </a:p>
          </p:txBody>
        </p:sp>
        <p:sp>
          <p:nvSpPr>
            <p:cNvPr id="95" name="Line 87"/>
            <p:cNvSpPr>
              <a:spLocks noChangeShapeType="1"/>
            </p:cNvSpPr>
            <p:nvPr/>
          </p:nvSpPr>
          <p:spPr bwMode="auto">
            <a:xfrm>
              <a:off x="5082" y="3896"/>
              <a:ext cx="1" cy="57"/>
            </a:xfrm>
            <a:prstGeom prst="line">
              <a:avLst/>
            </a:prstGeom>
            <a:noFill/>
            <a:ln w="0">
              <a:solidFill>
                <a:srgbClr val="000000"/>
              </a:solidFill>
              <a:round/>
              <a:headEnd/>
              <a:tailEnd/>
            </a:ln>
          </p:spPr>
          <p:txBody>
            <a:bodyPr/>
            <a:lstStyle/>
            <a:p>
              <a:endParaRPr lang="de-DE" dirty="0"/>
            </a:p>
          </p:txBody>
        </p:sp>
        <p:sp>
          <p:nvSpPr>
            <p:cNvPr id="96" name="Line 88"/>
            <p:cNvSpPr>
              <a:spLocks noChangeShapeType="1"/>
            </p:cNvSpPr>
            <p:nvPr/>
          </p:nvSpPr>
          <p:spPr bwMode="auto">
            <a:xfrm>
              <a:off x="5508" y="3896"/>
              <a:ext cx="1" cy="57"/>
            </a:xfrm>
            <a:prstGeom prst="line">
              <a:avLst/>
            </a:prstGeom>
            <a:noFill/>
            <a:ln w="0">
              <a:solidFill>
                <a:srgbClr val="000000"/>
              </a:solidFill>
              <a:round/>
              <a:headEnd/>
              <a:tailEnd/>
            </a:ln>
          </p:spPr>
          <p:txBody>
            <a:bodyPr/>
            <a:lstStyle/>
            <a:p>
              <a:endParaRPr lang="de-DE" dirty="0"/>
            </a:p>
          </p:txBody>
        </p:sp>
        <p:sp>
          <p:nvSpPr>
            <p:cNvPr id="97" name="Line 89"/>
            <p:cNvSpPr>
              <a:spLocks noChangeShapeType="1"/>
            </p:cNvSpPr>
            <p:nvPr/>
          </p:nvSpPr>
          <p:spPr bwMode="auto">
            <a:xfrm>
              <a:off x="5928" y="3896"/>
              <a:ext cx="1" cy="57"/>
            </a:xfrm>
            <a:prstGeom prst="line">
              <a:avLst/>
            </a:prstGeom>
            <a:noFill/>
            <a:ln w="0">
              <a:solidFill>
                <a:srgbClr val="000000"/>
              </a:solidFill>
              <a:round/>
              <a:headEnd/>
              <a:tailEnd/>
            </a:ln>
          </p:spPr>
          <p:txBody>
            <a:bodyPr/>
            <a:lstStyle/>
            <a:p>
              <a:endParaRPr lang="de-DE" dirty="0"/>
            </a:p>
          </p:txBody>
        </p:sp>
        <p:sp>
          <p:nvSpPr>
            <p:cNvPr id="98" name="Line 90"/>
            <p:cNvSpPr>
              <a:spLocks noChangeShapeType="1"/>
            </p:cNvSpPr>
            <p:nvPr/>
          </p:nvSpPr>
          <p:spPr bwMode="auto">
            <a:xfrm>
              <a:off x="6354" y="3896"/>
              <a:ext cx="1" cy="57"/>
            </a:xfrm>
            <a:prstGeom prst="line">
              <a:avLst/>
            </a:prstGeom>
            <a:noFill/>
            <a:ln w="0">
              <a:solidFill>
                <a:srgbClr val="000000"/>
              </a:solidFill>
              <a:round/>
              <a:headEnd/>
              <a:tailEnd/>
            </a:ln>
          </p:spPr>
          <p:txBody>
            <a:bodyPr/>
            <a:lstStyle/>
            <a:p>
              <a:endParaRPr lang="de-DE" dirty="0"/>
            </a:p>
          </p:txBody>
        </p:sp>
        <p:sp>
          <p:nvSpPr>
            <p:cNvPr id="99" name="Line 91"/>
            <p:cNvSpPr>
              <a:spLocks noChangeShapeType="1"/>
            </p:cNvSpPr>
            <p:nvPr/>
          </p:nvSpPr>
          <p:spPr bwMode="auto">
            <a:xfrm>
              <a:off x="6774" y="3896"/>
              <a:ext cx="1" cy="57"/>
            </a:xfrm>
            <a:prstGeom prst="line">
              <a:avLst/>
            </a:prstGeom>
            <a:noFill/>
            <a:ln w="0">
              <a:solidFill>
                <a:srgbClr val="000000"/>
              </a:solidFill>
              <a:round/>
              <a:headEnd/>
              <a:tailEnd/>
            </a:ln>
          </p:spPr>
          <p:txBody>
            <a:bodyPr/>
            <a:lstStyle/>
            <a:p>
              <a:endParaRPr lang="de-DE" dirty="0"/>
            </a:p>
          </p:txBody>
        </p:sp>
        <p:sp>
          <p:nvSpPr>
            <p:cNvPr id="100" name="Rectangle 92"/>
            <p:cNvSpPr>
              <a:spLocks noChangeArrowheads="1"/>
            </p:cNvSpPr>
            <p:nvPr/>
          </p:nvSpPr>
          <p:spPr bwMode="auto">
            <a:xfrm>
              <a:off x="3786" y="3984"/>
              <a:ext cx="53"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0</a:t>
              </a:r>
              <a:endParaRPr lang="de-DE" sz="1200" u="none" dirty="0"/>
            </a:p>
          </p:txBody>
        </p:sp>
        <p:sp>
          <p:nvSpPr>
            <p:cNvPr id="101" name="Rectangle 93"/>
            <p:cNvSpPr>
              <a:spLocks noChangeArrowheads="1"/>
            </p:cNvSpPr>
            <p:nvPr/>
          </p:nvSpPr>
          <p:spPr bwMode="auto">
            <a:xfrm>
              <a:off x="4170"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10</a:t>
              </a:r>
              <a:endParaRPr lang="de-DE" sz="1200" u="none" dirty="0"/>
            </a:p>
          </p:txBody>
        </p:sp>
        <p:sp>
          <p:nvSpPr>
            <p:cNvPr id="102" name="Rectangle 94"/>
            <p:cNvSpPr>
              <a:spLocks noChangeArrowheads="1"/>
            </p:cNvSpPr>
            <p:nvPr/>
          </p:nvSpPr>
          <p:spPr bwMode="auto">
            <a:xfrm>
              <a:off x="4596"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20</a:t>
              </a:r>
              <a:endParaRPr lang="de-DE" sz="1200" u="none" dirty="0"/>
            </a:p>
          </p:txBody>
        </p:sp>
        <p:sp>
          <p:nvSpPr>
            <p:cNvPr id="103" name="Rectangle 95"/>
            <p:cNvSpPr>
              <a:spLocks noChangeArrowheads="1"/>
            </p:cNvSpPr>
            <p:nvPr/>
          </p:nvSpPr>
          <p:spPr bwMode="auto">
            <a:xfrm>
              <a:off x="5016"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30</a:t>
              </a:r>
              <a:endParaRPr lang="de-DE" sz="1200" u="none" dirty="0"/>
            </a:p>
          </p:txBody>
        </p:sp>
        <p:sp>
          <p:nvSpPr>
            <p:cNvPr id="104" name="Rectangle 96"/>
            <p:cNvSpPr>
              <a:spLocks noChangeArrowheads="1"/>
            </p:cNvSpPr>
            <p:nvPr/>
          </p:nvSpPr>
          <p:spPr bwMode="auto">
            <a:xfrm>
              <a:off x="5442"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40</a:t>
              </a:r>
              <a:endParaRPr lang="de-DE" sz="1200" u="none" dirty="0"/>
            </a:p>
          </p:txBody>
        </p:sp>
        <p:sp>
          <p:nvSpPr>
            <p:cNvPr id="105" name="Rectangle 97"/>
            <p:cNvSpPr>
              <a:spLocks noChangeArrowheads="1"/>
            </p:cNvSpPr>
            <p:nvPr/>
          </p:nvSpPr>
          <p:spPr bwMode="auto">
            <a:xfrm>
              <a:off x="5862"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50</a:t>
              </a:r>
              <a:endParaRPr lang="de-DE" sz="1200" u="none" dirty="0"/>
            </a:p>
          </p:txBody>
        </p:sp>
        <p:sp>
          <p:nvSpPr>
            <p:cNvPr id="106" name="Rectangle 98"/>
            <p:cNvSpPr>
              <a:spLocks noChangeArrowheads="1"/>
            </p:cNvSpPr>
            <p:nvPr/>
          </p:nvSpPr>
          <p:spPr bwMode="auto">
            <a:xfrm>
              <a:off x="6288"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60</a:t>
              </a:r>
              <a:endParaRPr lang="de-DE" sz="1200" u="none" dirty="0"/>
            </a:p>
          </p:txBody>
        </p:sp>
        <p:sp>
          <p:nvSpPr>
            <p:cNvPr id="107" name="Rectangle 99"/>
            <p:cNvSpPr>
              <a:spLocks noChangeArrowheads="1"/>
            </p:cNvSpPr>
            <p:nvPr/>
          </p:nvSpPr>
          <p:spPr bwMode="auto">
            <a:xfrm>
              <a:off x="6708" y="3984"/>
              <a:ext cx="106" cy="131"/>
            </a:xfrm>
            <a:prstGeom prst="rect">
              <a:avLst/>
            </a:prstGeom>
            <a:noFill/>
            <a:ln w="9525">
              <a:noFill/>
              <a:miter lim="800000"/>
              <a:headEnd/>
              <a:tailEnd/>
            </a:ln>
          </p:spPr>
          <p:txBody>
            <a:bodyPr wrap="none" lIns="0" tIns="0" rIns="0" bIns="0">
              <a:spAutoFit/>
            </a:bodyPr>
            <a:lstStyle/>
            <a:p>
              <a:r>
                <a:rPr lang="de-DE" sz="1200" u="none" dirty="0">
                  <a:solidFill>
                    <a:srgbClr val="000000"/>
                  </a:solidFill>
                  <a:latin typeface="Arial" charset="0"/>
                </a:rPr>
                <a:t>70</a:t>
              </a:r>
              <a:endParaRPr lang="de-DE" sz="1200" u="none" dirty="0"/>
            </a:p>
          </p:txBody>
        </p:sp>
        <p:sp>
          <p:nvSpPr>
            <p:cNvPr id="108" name="Rectangle 100"/>
            <p:cNvSpPr>
              <a:spLocks noChangeArrowheads="1"/>
            </p:cNvSpPr>
            <p:nvPr/>
          </p:nvSpPr>
          <p:spPr bwMode="auto">
            <a:xfrm>
              <a:off x="4866" y="4204"/>
              <a:ext cx="0" cy="196"/>
            </a:xfrm>
            <a:prstGeom prst="rect">
              <a:avLst/>
            </a:prstGeom>
            <a:noFill/>
            <a:ln w="9525">
              <a:noFill/>
              <a:miter lim="800000"/>
              <a:headEnd/>
              <a:tailEnd/>
            </a:ln>
          </p:spPr>
          <p:txBody>
            <a:bodyPr wrap="none" lIns="0" tIns="0" rIns="0" bIns="0">
              <a:spAutoFit/>
            </a:bodyPr>
            <a:lstStyle/>
            <a:p>
              <a:endParaRPr lang="de-DE" dirty="0"/>
            </a:p>
          </p:txBody>
        </p:sp>
        <p:sp>
          <p:nvSpPr>
            <p:cNvPr id="109" name="Line 101"/>
            <p:cNvSpPr>
              <a:spLocks noChangeShapeType="1"/>
            </p:cNvSpPr>
            <p:nvPr/>
          </p:nvSpPr>
          <p:spPr bwMode="auto">
            <a:xfrm flipV="1">
              <a:off x="3816" y="1156"/>
              <a:ext cx="1" cy="2740"/>
            </a:xfrm>
            <a:prstGeom prst="line">
              <a:avLst/>
            </a:prstGeom>
            <a:noFill/>
            <a:ln w="0">
              <a:solidFill>
                <a:srgbClr val="000000"/>
              </a:solidFill>
              <a:round/>
              <a:headEnd/>
              <a:tailEnd/>
            </a:ln>
          </p:spPr>
          <p:txBody>
            <a:bodyPr/>
            <a:lstStyle/>
            <a:p>
              <a:endParaRPr lang="de-DE" dirty="0"/>
            </a:p>
          </p:txBody>
        </p:sp>
        <p:sp>
          <p:nvSpPr>
            <p:cNvPr id="110" name="Line 102"/>
            <p:cNvSpPr>
              <a:spLocks noChangeShapeType="1"/>
            </p:cNvSpPr>
            <p:nvPr/>
          </p:nvSpPr>
          <p:spPr bwMode="auto">
            <a:xfrm flipH="1">
              <a:off x="3762" y="3896"/>
              <a:ext cx="54" cy="1"/>
            </a:xfrm>
            <a:prstGeom prst="line">
              <a:avLst/>
            </a:prstGeom>
            <a:noFill/>
            <a:ln w="0">
              <a:solidFill>
                <a:srgbClr val="000000"/>
              </a:solidFill>
              <a:round/>
              <a:headEnd/>
              <a:tailEnd/>
            </a:ln>
          </p:spPr>
          <p:txBody>
            <a:bodyPr/>
            <a:lstStyle/>
            <a:p>
              <a:endParaRPr lang="de-DE" dirty="0"/>
            </a:p>
          </p:txBody>
        </p:sp>
        <p:sp>
          <p:nvSpPr>
            <p:cNvPr id="111" name="Line 103"/>
            <p:cNvSpPr>
              <a:spLocks noChangeShapeType="1"/>
            </p:cNvSpPr>
            <p:nvPr/>
          </p:nvSpPr>
          <p:spPr bwMode="auto">
            <a:xfrm flipH="1">
              <a:off x="3762" y="3626"/>
              <a:ext cx="54" cy="1"/>
            </a:xfrm>
            <a:prstGeom prst="line">
              <a:avLst/>
            </a:prstGeom>
            <a:noFill/>
            <a:ln w="0">
              <a:solidFill>
                <a:srgbClr val="000000"/>
              </a:solidFill>
              <a:round/>
              <a:headEnd/>
              <a:tailEnd/>
            </a:ln>
          </p:spPr>
          <p:txBody>
            <a:bodyPr/>
            <a:lstStyle/>
            <a:p>
              <a:endParaRPr lang="de-DE" dirty="0"/>
            </a:p>
          </p:txBody>
        </p:sp>
        <p:sp>
          <p:nvSpPr>
            <p:cNvPr id="112" name="Line 104"/>
            <p:cNvSpPr>
              <a:spLocks noChangeShapeType="1"/>
            </p:cNvSpPr>
            <p:nvPr/>
          </p:nvSpPr>
          <p:spPr bwMode="auto">
            <a:xfrm flipH="1">
              <a:off x="3762" y="3350"/>
              <a:ext cx="54" cy="1"/>
            </a:xfrm>
            <a:prstGeom prst="line">
              <a:avLst/>
            </a:prstGeom>
            <a:noFill/>
            <a:ln w="0">
              <a:solidFill>
                <a:srgbClr val="000000"/>
              </a:solidFill>
              <a:round/>
              <a:headEnd/>
              <a:tailEnd/>
            </a:ln>
          </p:spPr>
          <p:txBody>
            <a:bodyPr/>
            <a:lstStyle/>
            <a:p>
              <a:endParaRPr lang="de-DE" dirty="0"/>
            </a:p>
          </p:txBody>
        </p:sp>
        <p:sp>
          <p:nvSpPr>
            <p:cNvPr id="113" name="Line 105"/>
            <p:cNvSpPr>
              <a:spLocks noChangeShapeType="1"/>
            </p:cNvSpPr>
            <p:nvPr/>
          </p:nvSpPr>
          <p:spPr bwMode="auto">
            <a:xfrm flipH="1">
              <a:off x="3762" y="3073"/>
              <a:ext cx="54" cy="1"/>
            </a:xfrm>
            <a:prstGeom prst="line">
              <a:avLst/>
            </a:prstGeom>
            <a:noFill/>
            <a:ln w="0">
              <a:solidFill>
                <a:srgbClr val="000000"/>
              </a:solidFill>
              <a:round/>
              <a:headEnd/>
              <a:tailEnd/>
            </a:ln>
          </p:spPr>
          <p:txBody>
            <a:bodyPr/>
            <a:lstStyle/>
            <a:p>
              <a:endParaRPr lang="de-DE" dirty="0"/>
            </a:p>
          </p:txBody>
        </p:sp>
        <p:sp>
          <p:nvSpPr>
            <p:cNvPr id="114" name="Line 106"/>
            <p:cNvSpPr>
              <a:spLocks noChangeShapeType="1"/>
            </p:cNvSpPr>
            <p:nvPr/>
          </p:nvSpPr>
          <p:spPr bwMode="auto">
            <a:xfrm flipH="1">
              <a:off x="3762" y="2803"/>
              <a:ext cx="54" cy="1"/>
            </a:xfrm>
            <a:prstGeom prst="line">
              <a:avLst/>
            </a:prstGeom>
            <a:noFill/>
            <a:ln w="0">
              <a:solidFill>
                <a:srgbClr val="000000"/>
              </a:solidFill>
              <a:round/>
              <a:headEnd/>
              <a:tailEnd/>
            </a:ln>
          </p:spPr>
          <p:txBody>
            <a:bodyPr/>
            <a:lstStyle/>
            <a:p>
              <a:endParaRPr lang="de-DE" dirty="0"/>
            </a:p>
          </p:txBody>
        </p:sp>
        <p:sp>
          <p:nvSpPr>
            <p:cNvPr id="115" name="Line 107"/>
            <p:cNvSpPr>
              <a:spLocks noChangeShapeType="1"/>
            </p:cNvSpPr>
            <p:nvPr/>
          </p:nvSpPr>
          <p:spPr bwMode="auto">
            <a:xfrm flipH="1">
              <a:off x="3762" y="2526"/>
              <a:ext cx="54" cy="1"/>
            </a:xfrm>
            <a:prstGeom prst="line">
              <a:avLst/>
            </a:prstGeom>
            <a:noFill/>
            <a:ln w="0">
              <a:solidFill>
                <a:srgbClr val="000000"/>
              </a:solidFill>
              <a:round/>
              <a:headEnd/>
              <a:tailEnd/>
            </a:ln>
          </p:spPr>
          <p:txBody>
            <a:bodyPr/>
            <a:lstStyle/>
            <a:p>
              <a:endParaRPr lang="de-DE" dirty="0"/>
            </a:p>
          </p:txBody>
        </p:sp>
        <p:sp>
          <p:nvSpPr>
            <p:cNvPr id="116" name="Line 108"/>
            <p:cNvSpPr>
              <a:spLocks noChangeShapeType="1"/>
            </p:cNvSpPr>
            <p:nvPr/>
          </p:nvSpPr>
          <p:spPr bwMode="auto">
            <a:xfrm flipH="1">
              <a:off x="3762" y="2249"/>
              <a:ext cx="54" cy="1"/>
            </a:xfrm>
            <a:prstGeom prst="line">
              <a:avLst/>
            </a:prstGeom>
            <a:noFill/>
            <a:ln w="0">
              <a:solidFill>
                <a:srgbClr val="000000"/>
              </a:solidFill>
              <a:round/>
              <a:headEnd/>
              <a:tailEnd/>
            </a:ln>
          </p:spPr>
          <p:txBody>
            <a:bodyPr/>
            <a:lstStyle/>
            <a:p>
              <a:endParaRPr lang="de-DE" dirty="0"/>
            </a:p>
          </p:txBody>
        </p:sp>
        <p:sp>
          <p:nvSpPr>
            <p:cNvPr id="117" name="Line 109"/>
            <p:cNvSpPr>
              <a:spLocks noChangeShapeType="1"/>
            </p:cNvSpPr>
            <p:nvPr/>
          </p:nvSpPr>
          <p:spPr bwMode="auto">
            <a:xfrm flipH="1">
              <a:off x="3762" y="1979"/>
              <a:ext cx="54" cy="1"/>
            </a:xfrm>
            <a:prstGeom prst="line">
              <a:avLst/>
            </a:prstGeom>
            <a:noFill/>
            <a:ln w="0">
              <a:solidFill>
                <a:srgbClr val="000000"/>
              </a:solidFill>
              <a:round/>
              <a:headEnd/>
              <a:tailEnd/>
            </a:ln>
          </p:spPr>
          <p:txBody>
            <a:bodyPr/>
            <a:lstStyle/>
            <a:p>
              <a:endParaRPr lang="de-DE" dirty="0"/>
            </a:p>
          </p:txBody>
        </p:sp>
        <p:sp>
          <p:nvSpPr>
            <p:cNvPr id="118" name="Line 110"/>
            <p:cNvSpPr>
              <a:spLocks noChangeShapeType="1"/>
            </p:cNvSpPr>
            <p:nvPr/>
          </p:nvSpPr>
          <p:spPr bwMode="auto">
            <a:xfrm flipH="1">
              <a:off x="3762" y="1702"/>
              <a:ext cx="54" cy="1"/>
            </a:xfrm>
            <a:prstGeom prst="line">
              <a:avLst/>
            </a:prstGeom>
            <a:noFill/>
            <a:ln w="0">
              <a:solidFill>
                <a:srgbClr val="000000"/>
              </a:solidFill>
              <a:round/>
              <a:headEnd/>
              <a:tailEnd/>
            </a:ln>
          </p:spPr>
          <p:txBody>
            <a:bodyPr/>
            <a:lstStyle/>
            <a:p>
              <a:endParaRPr lang="de-DE" dirty="0"/>
            </a:p>
          </p:txBody>
        </p:sp>
        <p:sp>
          <p:nvSpPr>
            <p:cNvPr id="119" name="Line 111"/>
            <p:cNvSpPr>
              <a:spLocks noChangeShapeType="1"/>
            </p:cNvSpPr>
            <p:nvPr/>
          </p:nvSpPr>
          <p:spPr bwMode="auto">
            <a:xfrm flipH="1">
              <a:off x="3762" y="1426"/>
              <a:ext cx="54" cy="1"/>
            </a:xfrm>
            <a:prstGeom prst="line">
              <a:avLst/>
            </a:prstGeom>
            <a:noFill/>
            <a:ln w="0">
              <a:solidFill>
                <a:srgbClr val="000000"/>
              </a:solidFill>
              <a:round/>
              <a:headEnd/>
              <a:tailEnd/>
            </a:ln>
          </p:spPr>
          <p:txBody>
            <a:bodyPr/>
            <a:lstStyle/>
            <a:p>
              <a:endParaRPr lang="de-DE" dirty="0"/>
            </a:p>
          </p:txBody>
        </p:sp>
        <p:sp>
          <p:nvSpPr>
            <p:cNvPr id="120" name="Line 112"/>
            <p:cNvSpPr>
              <a:spLocks noChangeShapeType="1"/>
            </p:cNvSpPr>
            <p:nvPr/>
          </p:nvSpPr>
          <p:spPr bwMode="auto">
            <a:xfrm flipH="1">
              <a:off x="3762" y="1156"/>
              <a:ext cx="54" cy="1"/>
            </a:xfrm>
            <a:prstGeom prst="line">
              <a:avLst/>
            </a:prstGeom>
            <a:noFill/>
            <a:ln w="0">
              <a:solidFill>
                <a:srgbClr val="000000"/>
              </a:solidFill>
              <a:round/>
              <a:headEnd/>
              <a:tailEnd/>
            </a:ln>
          </p:spPr>
          <p:txBody>
            <a:bodyPr/>
            <a:lstStyle/>
            <a:p>
              <a:endParaRPr lang="de-DE" dirty="0"/>
            </a:p>
          </p:txBody>
        </p:sp>
        <p:sp>
          <p:nvSpPr>
            <p:cNvPr id="121" name="Rectangle 113"/>
            <p:cNvSpPr>
              <a:spLocks noChangeArrowheads="1"/>
            </p:cNvSpPr>
            <p:nvPr/>
          </p:nvSpPr>
          <p:spPr bwMode="auto">
            <a:xfrm>
              <a:off x="3018" y="3695"/>
              <a:ext cx="744" cy="163"/>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Gelassenheit</a:t>
              </a:r>
              <a:endParaRPr lang="de-DE" u="none" dirty="0"/>
            </a:p>
          </p:txBody>
        </p:sp>
        <p:sp>
          <p:nvSpPr>
            <p:cNvPr id="122" name="Rectangle 114"/>
            <p:cNvSpPr>
              <a:spLocks noChangeArrowheads="1"/>
            </p:cNvSpPr>
            <p:nvPr/>
          </p:nvSpPr>
          <p:spPr bwMode="auto">
            <a:xfrm>
              <a:off x="2328" y="3419"/>
              <a:ext cx="1436" cy="163"/>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Durchsetzungsvermögen</a:t>
              </a:r>
              <a:endParaRPr lang="de-DE" u="none" dirty="0"/>
            </a:p>
          </p:txBody>
        </p:sp>
        <p:sp>
          <p:nvSpPr>
            <p:cNvPr id="123" name="Rectangle 115"/>
            <p:cNvSpPr>
              <a:spLocks noChangeArrowheads="1"/>
            </p:cNvSpPr>
            <p:nvPr/>
          </p:nvSpPr>
          <p:spPr bwMode="auto">
            <a:xfrm>
              <a:off x="2874" y="3142"/>
              <a:ext cx="852"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Stressresistenz</a:t>
              </a:r>
              <a:endParaRPr lang="de-DE" u="none" dirty="0"/>
            </a:p>
          </p:txBody>
        </p:sp>
        <p:sp>
          <p:nvSpPr>
            <p:cNvPr id="124" name="Rectangle 116"/>
            <p:cNvSpPr>
              <a:spLocks noChangeArrowheads="1"/>
            </p:cNvSpPr>
            <p:nvPr/>
          </p:nvSpPr>
          <p:spPr bwMode="auto">
            <a:xfrm>
              <a:off x="2748" y="2872"/>
              <a:ext cx="963"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Teamorientierung</a:t>
              </a:r>
              <a:endParaRPr lang="de-DE" u="none" dirty="0"/>
            </a:p>
          </p:txBody>
        </p:sp>
        <p:sp>
          <p:nvSpPr>
            <p:cNvPr id="125" name="Rectangle 117"/>
            <p:cNvSpPr>
              <a:spLocks noChangeArrowheads="1"/>
            </p:cNvSpPr>
            <p:nvPr/>
          </p:nvSpPr>
          <p:spPr bwMode="auto">
            <a:xfrm>
              <a:off x="2748" y="2595"/>
              <a:ext cx="1019" cy="163"/>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soziale Akzeptanz</a:t>
              </a:r>
              <a:endParaRPr lang="de-DE" u="none" dirty="0"/>
            </a:p>
          </p:txBody>
        </p:sp>
        <p:sp>
          <p:nvSpPr>
            <p:cNvPr id="126" name="Rectangle 118"/>
            <p:cNvSpPr>
              <a:spLocks noChangeArrowheads="1"/>
            </p:cNvSpPr>
            <p:nvPr/>
          </p:nvSpPr>
          <p:spPr bwMode="auto">
            <a:xfrm>
              <a:off x="2676" y="2319"/>
              <a:ext cx="1056"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Selbstmanagement</a:t>
              </a:r>
              <a:endParaRPr lang="de-DE" u="none" dirty="0"/>
            </a:p>
          </p:txBody>
        </p:sp>
        <p:sp>
          <p:nvSpPr>
            <p:cNvPr id="127" name="Rectangle 119"/>
            <p:cNvSpPr>
              <a:spLocks noChangeArrowheads="1"/>
            </p:cNvSpPr>
            <p:nvPr/>
          </p:nvSpPr>
          <p:spPr bwMode="auto">
            <a:xfrm>
              <a:off x="2898" y="2048"/>
              <a:ext cx="838"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Zuverlässigkeit</a:t>
              </a:r>
              <a:endParaRPr lang="de-DE" u="none" dirty="0"/>
            </a:p>
          </p:txBody>
        </p:sp>
        <p:sp>
          <p:nvSpPr>
            <p:cNvPr id="128" name="Rectangle 120"/>
            <p:cNvSpPr>
              <a:spLocks noChangeArrowheads="1"/>
            </p:cNvSpPr>
            <p:nvPr/>
          </p:nvSpPr>
          <p:spPr bwMode="auto">
            <a:xfrm>
              <a:off x="2472" y="1772"/>
              <a:ext cx="1248"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Misserfolge vermeiden</a:t>
              </a:r>
              <a:endParaRPr lang="de-DE" u="none" dirty="0"/>
            </a:p>
          </p:txBody>
        </p:sp>
        <p:sp>
          <p:nvSpPr>
            <p:cNvPr id="129" name="Rectangle 121"/>
            <p:cNvSpPr>
              <a:spLocks noChangeArrowheads="1"/>
            </p:cNvSpPr>
            <p:nvPr/>
          </p:nvSpPr>
          <p:spPr bwMode="auto">
            <a:xfrm>
              <a:off x="2754" y="1495"/>
              <a:ext cx="1016" cy="163"/>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berufliches Image</a:t>
              </a:r>
              <a:endParaRPr lang="de-DE" u="none" dirty="0"/>
            </a:p>
          </p:txBody>
        </p:sp>
        <p:sp>
          <p:nvSpPr>
            <p:cNvPr id="130" name="Rectangle 122"/>
            <p:cNvSpPr>
              <a:spLocks noChangeArrowheads="1"/>
            </p:cNvSpPr>
            <p:nvPr/>
          </p:nvSpPr>
          <p:spPr bwMode="auto">
            <a:xfrm>
              <a:off x="2922" y="1225"/>
              <a:ext cx="817" cy="160"/>
            </a:xfrm>
            <a:prstGeom prst="rect">
              <a:avLst/>
            </a:prstGeom>
            <a:noFill/>
            <a:ln w="9525">
              <a:noFill/>
              <a:miter lim="800000"/>
              <a:headEnd/>
              <a:tailEnd/>
            </a:ln>
          </p:spPr>
          <p:txBody>
            <a:bodyPr wrap="none" lIns="0" tIns="0" rIns="0" bIns="0">
              <a:spAutoFit/>
            </a:bodyPr>
            <a:lstStyle/>
            <a:p>
              <a:r>
                <a:rPr lang="de-DE" sz="1500" b="1" u="none" dirty="0">
                  <a:solidFill>
                    <a:srgbClr val="000000"/>
                  </a:solidFill>
                  <a:latin typeface="Arial" charset="0"/>
                </a:rPr>
                <a:t>ethische Werte</a:t>
              </a:r>
              <a:endParaRPr lang="de-DE" u="none" dirty="0"/>
            </a:p>
          </p:txBody>
        </p:sp>
        <p:sp>
          <p:nvSpPr>
            <p:cNvPr id="131" name="Rectangle 123"/>
            <p:cNvSpPr>
              <a:spLocks noChangeArrowheads="1"/>
            </p:cNvSpPr>
            <p:nvPr/>
          </p:nvSpPr>
          <p:spPr bwMode="auto">
            <a:xfrm>
              <a:off x="6348" y="2363"/>
              <a:ext cx="540" cy="339"/>
            </a:xfrm>
            <a:prstGeom prst="rect">
              <a:avLst/>
            </a:prstGeom>
            <a:solidFill>
              <a:srgbClr val="FFFFFF"/>
            </a:solidFill>
            <a:ln w="0">
              <a:solidFill>
                <a:srgbClr val="000000"/>
              </a:solidFill>
              <a:miter lim="800000"/>
              <a:headEnd/>
              <a:tailEnd/>
            </a:ln>
          </p:spPr>
          <p:txBody>
            <a:bodyPr/>
            <a:lstStyle/>
            <a:p>
              <a:endParaRPr lang="de-DE" dirty="0"/>
            </a:p>
          </p:txBody>
        </p:sp>
        <p:sp>
          <p:nvSpPr>
            <p:cNvPr id="132" name="Rectangle 124"/>
            <p:cNvSpPr>
              <a:spLocks noChangeArrowheads="1"/>
            </p:cNvSpPr>
            <p:nvPr/>
          </p:nvSpPr>
          <p:spPr bwMode="auto">
            <a:xfrm>
              <a:off x="6384" y="2425"/>
              <a:ext cx="66" cy="70"/>
            </a:xfrm>
            <a:prstGeom prst="rect">
              <a:avLst/>
            </a:prstGeom>
            <a:solidFill>
              <a:schemeClr val="bg1">
                <a:lumMod val="65000"/>
              </a:schemeClr>
            </a:solidFill>
            <a:ln w="9525">
              <a:solidFill>
                <a:srgbClr val="000000"/>
              </a:solidFill>
              <a:miter lim="800000"/>
              <a:headEnd/>
              <a:tailEnd/>
            </a:ln>
          </p:spPr>
          <p:txBody>
            <a:bodyPr/>
            <a:lstStyle/>
            <a:p>
              <a:endParaRPr lang="de-DE" dirty="0"/>
            </a:p>
          </p:txBody>
        </p:sp>
        <p:sp>
          <p:nvSpPr>
            <p:cNvPr id="133" name="Rectangle 125"/>
            <p:cNvSpPr>
              <a:spLocks noChangeArrowheads="1"/>
            </p:cNvSpPr>
            <p:nvPr/>
          </p:nvSpPr>
          <p:spPr bwMode="auto">
            <a:xfrm>
              <a:off x="6486" y="2388"/>
              <a:ext cx="676" cy="185"/>
            </a:xfrm>
            <a:prstGeom prst="rect">
              <a:avLst/>
            </a:prstGeom>
            <a:noFill/>
            <a:ln w="9525">
              <a:noFill/>
              <a:miter lim="800000"/>
              <a:headEnd/>
              <a:tailEnd/>
            </a:ln>
          </p:spPr>
          <p:txBody>
            <a:bodyPr wrap="square" lIns="0" tIns="0" rIns="0" bIns="0">
              <a:spAutoFit/>
            </a:bodyPr>
            <a:lstStyle/>
            <a:p>
              <a:r>
                <a:rPr lang="de-DE" sz="1500" u="none" dirty="0">
                  <a:solidFill>
                    <a:srgbClr val="000000"/>
                  </a:solidFill>
                  <a:latin typeface="Arial" charset="0"/>
                </a:rPr>
                <a:t>Männer</a:t>
              </a:r>
              <a:endParaRPr lang="de-DE" u="none" dirty="0"/>
            </a:p>
          </p:txBody>
        </p:sp>
        <p:sp>
          <p:nvSpPr>
            <p:cNvPr id="134" name="Rectangle 126"/>
            <p:cNvSpPr>
              <a:spLocks noChangeArrowheads="1"/>
            </p:cNvSpPr>
            <p:nvPr/>
          </p:nvSpPr>
          <p:spPr bwMode="auto">
            <a:xfrm>
              <a:off x="6384" y="2595"/>
              <a:ext cx="66" cy="69"/>
            </a:xfrm>
            <a:prstGeom prst="rect">
              <a:avLst/>
            </a:prstGeom>
            <a:solidFill>
              <a:schemeClr val="accent6"/>
            </a:solidFill>
            <a:ln w="9525">
              <a:solidFill>
                <a:srgbClr val="000000"/>
              </a:solidFill>
              <a:miter lim="800000"/>
              <a:headEnd/>
              <a:tailEnd/>
            </a:ln>
          </p:spPr>
          <p:txBody>
            <a:bodyPr/>
            <a:lstStyle/>
            <a:p>
              <a:endParaRPr lang="de-DE" dirty="0"/>
            </a:p>
          </p:txBody>
        </p:sp>
        <p:sp>
          <p:nvSpPr>
            <p:cNvPr id="135" name="Rectangle 127"/>
            <p:cNvSpPr>
              <a:spLocks noChangeArrowheads="1"/>
            </p:cNvSpPr>
            <p:nvPr/>
          </p:nvSpPr>
          <p:spPr bwMode="auto">
            <a:xfrm>
              <a:off x="6486" y="2557"/>
              <a:ext cx="380" cy="163"/>
            </a:xfrm>
            <a:prstGeom prst="rect">
              <a:avLst/>
            </a:prstGeom>
            <a:noFill/>
            <a:ln w="9525">
              <a:noFill/>
              <a:miter lim="800000"/>
              <a:headEnd/>
              <a:tailEnd/>
            </a:ln>
          </p:spPr>
          <p:txBody>
            <a:bodyPr wrap="none" lIns="0" tIns="0" rIns="0" bIns="0">
              <a:spAutoFit/>
            </a:bodyPr>
            <a:lstStyle/>
            <a:p>
              <a:r>
                <a:rPr lang="de-DE" sz="1500" u="none" dirty="0">
                  <a:solidFill>
                    <a:srgbClr val="000000"/>
                  </a:solidFill>
                  <a:latin typeface="Arial" charset="0"/>
                </a:rPr>
                <a:t>Frauen</a:t>
              </a:r>
              <a:endParaRPr lang="de-DE" u="non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Männer und Frauen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357258" y="1484784"/>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971600" y="1484784"/>
            <a:ext cx="7488832" cy="4616648"/>
          </a:xfrm>
          <a:prstGeom prst="rect">
            <a:avLst/>
          </a:prstGeom>
          <a:solidFill>
            <a:schemeClr val="bg1">
              <a:lumMod val="95000"/>
            </a:schemeClr>
          </a:solidFill>
        </p:spPr>
        <p:txBody>
          <a:bodyPr wrap="square" rtlCol="0">
            <a:spAutoFit/>
          </a:bodyPr>
          <a:lstStyle/>
          <a:p>
            <a:r>
              <a:rPr lang="de-DE" sz="2000" b="1" u="none" dirty="0" smtClean="0">
                <a:solidFill>
                  <a:srgbClr val="FF9933"/>
                </a:solidFill>
              </a:rPr>
              <a:t>… ergänzen sich – auch im Beruf</a:t>
            </a:r>
          </a:p>
          <a:p>
            <a:endParaRPr lang="de-DE" sz="2000" b="1" u="none" dirty="0" smtClean="0">
              <a:solidFill>
                <a:srgbClr val="FF9933"/>
              </a:solidFill>
            </a:endParaRPr>
          </a:p>
          <a:p>
            <a:pPr>
              <a:buFont typeface="Arial" pitchFamily="34" charset="0"/>
              <a:buChar char="•"/>
            </a:pPr>
            <a:r>
              <a:rPr lang="de-DE" sz="2000" u="none" dirty="0" smtClean="0"/>
              <a:t> </a:t>
            </a:r>
            <a:r>
              <a:rPr lang="de-DE" b="1" u="none" dirty="0" smtClean="0"/>
              <a:t>Frauen wollen verstanden werden, Männer bewundert</a:t>
            </a:r>
          </a:p>
          <a:p>
            <a:pPr>
              <a:buFont typeface="Arial" pitchFamily="34" charset="0"/>
              <a:buChar char="•"/>
            </a:pPr>
            <a:endParaRPr lang="de-DE" b="1" u="none" dirty="0" smtClean="0"/>
          </a:p>
          <a:p>
            <a:pPr>
              <a:buFont typeface="Arial" pitchFamily="34" charset="0"/>
              <a:buChar char="•"/>
            </a:pPr>
            <a:r>
              <a:rPr lang="de-DE" b="1" u="none" dirty="0" smtClean="0"/>
              <a:t>  Männer bringen Durchsetzungswillen, Konkurrenzfreude und Mut zur </a:t>
            </a:r>
          </a:p>
          <a:p>
            <a:r>
              <a:rPr lang="de-DE" b="1" u="none" dirty="0" smtClean="0"/>
              <a:t>   (schnellen) Entscheidung ein</a:t>
            </a:r>
            <a:endParaRPr lang="de-DE" u="none" dirty="0" smtClean="0"/>
          </a:p>
          <a:p>
            <a:pPr>
              <a:buFont typeface="Arial" pitchFamily="34" charset="0"/>
              <a:buChar char="•"/>
            </a:pPr>
            <a:endParaRPr lang="de-DE" b="1" u="none" dirty="0" smtClean="0"/>
          </a:p>
          <a:p>
            <a:pPr>
              <a:buFont typeface="Arial" pitchFamily="34" charset="0"/>
              <a:buChar char="•"/>
            </a:pPr>
            <a:r>
              <a:rPr lang="de-DE" b="1" u="none" dirty="0" smtClean="0"/>
              <a:t>  Frauen haben den Blick für das Detail, sind weniger fokussiert und   </a:t>
            </a:r>
          </a:p>
          <a:p>
            <a:r>
              <a:rPr lang="de-DE" b="1" u="none" dirty="0" smtClean="0"/>
              <a:t>   berücksichtigen auch außerhalb der konkreten Aufgabe liegende  Faktoren</a:t>
            </a:r>
          </a:p>
          <a:p>
            <a:pPr>
              <a:buFont typeface="Arial" pitchFamily="34" charset="0"/>
              <a:buChar char="•"/>
            </a:pPr>
            <a:endParaRPr lang="de-DE" b="1" u="none" dirty="0" smtClean="0"/>
          </a:p>
          <a:p>
            <a:pPr>
              <a:buFont typeface="Arial" pitchFamily="34" charset="0"/>
              <a:buChar char="•"/>
            </a:pPr>
            <a:r>
              <a:rPr lang="de-DE" b="1" u="none" dirty="0" smtClean="0"/>
              <a:t>  Männer und Frauen ergänzen sich in gemischten Teams</a:t>
            </a:r>
          </a:p>
          <a:p>
            <a:pPr>
              <a:buFont typeface="Arial" pitchFamily="34" charset="0"/>
              <a:buChar char="•"/>
            </a:pPr>
            <a:endParaRPr lang="de-DE" b="1" u="none" dirty="0" smtClean="0"/>
          </a:p>
          <a:p>
            <a:pPr>
              <a:buFont typeface="Arial" pitchFamily="34" charset="0"/>
              <a:buChar char="•"/>
            </a:pPr>
            <a:r>
              <a:rPr lang="de-DE" b="1" u="none" dirty="0" smtClean="0"/>
              <a:t>  Gemischte Teams sind kreativer</a:t>
            </a:r>
          </a:p>
          <a:p>
            <a:pPr>
              <a:buFont typeface="Arial" pitchFamily="34" charset="0"/>
              <a:buChar char="•"/>
            </a:pPr>
            <a:endParaRPr lang="de-DE" b="1" u="none" dirty="0" smtClean="0"/>
          </a:p>
          <a:p>
            <a:pPr>
              <a:buFont typeface="Arial" pitchFamily="34" charset="0"/>
              <a:buChar char="•"/>
            </a:pPr>
            <a:r>
              <a:rPr lang="de-DE" b="1" u="none" dirty="0" smtClean="0"/>
              <a:t>  Unternehmen mit mindestens drei Frauen im Vorstand sind ertragsstärker</a:t>
            </a:r>
          </a:p>
          <a:p>
            <a:r>
              <a:rPr lang="de-DE" b="1" u="none" dirty="0" smtClean="0"/>
              <a:t>   </a:t>
            </a:r>
            <a:r>
              <a:rPr lang="de-DE" b="1" u="none" dirty="0" smtClean="0"/>
              <a:t> (</a:t>
            </a:r>
            <a:r>
              <a:rPr lang="de-DE" b="1" u="none" dirty="0" smtClean="0"/>
              <a:t>Quelle u. a. McKinsey, </a:t>
            </a:r>
            <a:r>
              <a:rPr lang="de-DE" b="1" u="none" dirty="0" smtClean="0"/>
              <a:t>Catalyst</a:t>
            </a:r>
            <a:r>
              <a:rPr lang="de-DE" b="1" u="none" dirty="0" smtClean="0"/>
              <a:t>) </a:t>
            </a:r>
            <a:endParaRPr lang="de-DE" u="none" dirty="0" smtClean="0"/>
          </a:p>
        </p:txBody>
      </p:sp>
      <p:pic>
        <p:nvPicPr>
          <p:cNvPr id="5122" name="Picture 2"/>
          <p:cNvPicPr>
            <a:picLocks noChangeAspect="1" noChangeArrowheads="1"/>
          </p:cNvPicPr>
          <p:nvPr/>
        </p:nvPicPr>
        <p:blipFill>
          <a:blip r:embed="rId4" cstate="print"/>
          <a:srcRect/>
          <a:stretch>
            <a:fillRect/>
          </a:stretch>
        </p:blipFill>
        <p:spPr bwMode="auto">
          <a:xfrm>
            <a:off x="6804248" y="764704"/>
            <a:ext cx="1278949" cy="972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3" name="Rechteck 12"/>
          <p:cNvSpPr/>
          <p:nvPr/>
        </p:nvSpPr>
        <p:spPr>
          <a:xfrm>
            <a:off x="1071538" y="785794"/>
            <a:ext cx="6092750" cy="461665"/>
          </a:xfrm>
          <a:prstGeom prst="rect">
            <a:avLst/>
          </a:prstGeom>
        </p:spPr>
        <p:txBody>
          <a:bodyPr wrap="square">
            <a:spAutoFit/>
          </a:bodyPr>
          <a:lstStyle/>
          <a:p>
            <a:r>
              <a:rPr lang="de-DE" sz="2400" b="1" u="none" dirty="0" smtClean="0"/>
              <a:t>Frauen in der Versicherungswirtschaft</a:t>
            </a:r>
            <a:endParaRPr lang="de-DE" sz="2400" dirty="0"/>
          </a:p>
        </p:txBody>
      </p:sp>
      <p:pic>
        <p:nvPicPr>
          <p:cNvPr id="48130" name="Picture 2" descr="C:\Users\Asus\AppData\Local\Temp\489992_R_K_by_Konstantin Gastmann_pixelio.de.jpg"/>
          <p:cNvPicPr>
            <a:picLocks noChangeAspect="1" noChangeArrowheads="1"/>
          </p:cNvPicPr>
          <p:nvPr/>
        </p:nvPicPr>
        <p:blipFill>
          <a:blip r:embed="rId4" cstate="print"/>
          <a:srcRect/>
          <a:stretch>
            <a:fillRect/>
          </a:stretch>
        </p:blipFill>
        <p:spPr bwMode="auto">
          <a:xfrm>
            <a:off x="1979714" y="1668309"/>
            <a:ext cx="5459361" cy="370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r>
              <a:rPr lang="de-DE" sz="2000" b="1" u="none" dirty="0" smtClean="0">
                <a:solidFill>
                  <a:srgbClr val="FF9933"/>
                </a:solidFill>
              </a:rPr>
              <a:t>Zahlen, Daten, Fakten</a:t>
            </a: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in der Versicherungsbranche</a:t>
            </a:r>
            <a:endParaRPr lang="de-DE" sz="2400" b="1" u="none" dirty="0"/>
          </a:p>
        </p:txBody>
      </p:sp>
      <p:sp>
        <p:nvSpPr>
          <p:cNvPr id="9" name="Textfeld 8"/>
          <p:cNvSpPr txBox="1"/>
          <p:nvPr/>
        </p:nvSpPr>
        <p:spPr>
          <a:xfrm>
            <a:off x="1071538" y="2060848"/>
            <a:ext cx="7715304" cy="3754874"/>
          </a:xfrm>
          <a:prstGeom prst="rect">
            <a:avLst/>
          </a:prstGeom>
          <a:solidFill>
            <a:schemeClr val="bg1">
              <a:lumMod val="95000"/>
            </a:schemeClr>
          </a:solidFill>
        </p:spPr>
        <p:txBody>
          <a:bodyPr wrap="square" rtlCol="0">
            <a:spAutoFit/>
          </a:bodyPr>
          <a:lstStyle/>
          <a:p>
            <a:pPr marL="514350" indent="-514350">
              <a:buFont typeface="Arial" pitchFamily="34" charset="0"/>
              <a:buChar char="•"/>
            </a:pPr>
            <a:endParaRPr lang="de-DE" sz="2000" b="1" u="none" dirty="0" smtClean="0"/>
          </a:p>
          <a:p>
            <a:pPr marL="514350" indent="-514350">
              <a:buFont typeface="Arial" pitchFamily="34" charset="0"/>
              <a:buChar char="•"/>
            </a:pPr>
            <a:r>
              <a:rPr lang="de-DE" b="1" u="none" dirty="0" smtClean="0"/>
              <a:t>Die Mehrzahl der Beschäftigten ist weiblich</a:t>
            </a:r>
          </a:p>
          <a:p>
            <a:pPr marL="514350" indent="-514350">
              <a:buFont typeface="Arial" pitchFamily="34" charset="0"/>
              <a:buChar char="•"/>
            </a:pPr>
            <a:endParaRPr lang="de-DE" b="1" u="none" dirty="0" smtClean="0"/>
          </a:p>
          <a:p>
            <a:pPr marL="514350" indent="-514350">
              <a:buFont typeface="Arial" pitchFamily="34" charset="0"/>
              <a:buChar char="•"/>
            </a:pPr>
            <a:r>
              <a:rPr lang="de-DE" b="1" u="none" dirty="0" smtClean="0"/>
              <a:t>Bei Versicherungskaufleuten verdienen Frauen 11,6 % weniger als ihre männlichen Kollegen</a:t>
            </a:r>
          </a:p>
          <a:p>
            <a:pPr marL="514350" indent="-514350">
              <a:buFont typeface="Arial" pitchFamily="34" charset="0"/>
              <a:buChar char="•"/>
            </a:pPr>
            <a:endParaRPr lang="de-DE" b="1" u="none" dirty="0" smtClean="0"/>
          </a:p>
          <a:p>
            <a:pPr marL="514350" indent="-514350">
              <a:buFont typeface="Arial" pitchFamily="34" charset="0"/>
              <a:buChar char="•"/>
            </a:pPr>
            <a:r>
              <a:rPr lang="de-DE" b="1" u="none" dirty="0" smtClean="0"/>
              <a:t>Nur 17 % aller Makler sind Frauen</a:t>
            </a:r>
          </a:p>
          <a:p>
            <a:pPr marL="514350" indent="-514350"/>
            <a:r>
              <a:rPr lang="de-DE" b="1" u="none" dirty="0" smtClean="0"/>
              <a:t> </a:t>
            </a:r>
          </a:p>
          <a:p>
            <a:pPr marL="514350" indent="-514350">
              <a:buFont typeface="Arial" pitchFamily="34" charset="0"/>
              <a:buChar char="•"/>
            </a:pPr>
            <a:r>
              <a:rPr lang="de-DE" b="1" u="none" dirty="0" smtClean="0"/>
              <a:t>Ganze 7,4 % der im BVK organisierten Vermittler sind weiblich</a:t>
            </a:r>
          </a:p>
          <a:p>
            <a:pPr marL="514350" indent="-514350">
              <a:buFont typeface="Arial" pitchFamily="34" charset="0"/>
              <a:buChar char="•"/>
            </a:pPr>
            <a:endParaRPr lang="de-DE" b="1" u="none" dirty="0" smtClean="0"/>
          </a:p>
          <a:p>
            <a:pPr marL="514350" indent="-514350">
              <a:buFont typeface="Arial" pitchFamily="34" charset="0"/>
              <a:buChar char="•"/>
            </a:pPr>
            <a:r>
              <a:rPr lang="de-DE" b="1" u="none" dirty="0" smtClean="0"/>
              <a:t>In der Assekuranz besetzten Frauen im Jahr 2009 nur 2,5 % der Vorstandsmandate  (Quelle: DIW)</a:t>
            </a:r>
          </a:p>
          <a:p>
            <a:pPr marL="514350" indent="-514350">
              <a:buFont typeface="Arial" pitchFamily="34" charset="0"/>
              <a:buChar char="•"/>
            </a:pPr>
            <a:endParaRPr lang="de-DE" sz="2000" b="1" u="none" dirty="0" smtClean="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in der Versicherungswirtschaft</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1123896" y="1916832"/>
            <a:ext cx="7336536" cy="3554819"/>
          </a:xfrm>
          <a:prstGeom prst="rect">
            <a:avLst/>
          </a:prstGeom>
          <a:solidFill>
            <a:schemeClr val="bg1">
              <a:lumMod val="95000"/>
            </a:schemeClr>
          </a:solidFill>
        </p:spPr>
        <p:txBody>
          <a:bodyPr wrap="square" rtlCol="0">
            <a:spAutoFit/>
          </a:bodyPr>
          <a:lstStyle/>
          <a:p>
            <a:endParaRPr lang="de-DE" sz="2000" dirty="0" smtClean="0"/>
          </a:p>
          <a:p>
            <a:r>
              <a:rPr lang="de-DE" sz="2000" b="1" dirty="0" smtClean="0"/>
              <a:t>﻿</a:t>
            </a:r>
            <a:r>
              <a:rPr lang="de-DE" sz="2000" b="1" u="none" dirty="0" smtClean="0">
                <a:solidFill>
                  <a:schemeClr val="accent6"/>
                </a:solidFill>
              </a:rPr>
              <a:t>Frauenanteil nach Führungsebenen</a:t>
            </a:r>
          </a:p>
          <a:p>
            <a:r>
              <a:rPr lang="de-DE" b="1" u="none" dirty="0" smtClean="0"/>
              <a:t> 	</a:t>
            </a:r>
          </a:p>
          <a:p>
            <a:pPr>
              <a:lnSpc>
                <a:spcPct val="150000"/>
              </a:lnSpc>
            </a:pPr>
            <a:r>
              <a:rPr lang="de-DE" b="1" u="none" dirty="0" smtClean="0"/>
              <a:t>    Vorstand 	                  4 % 	 </a:t>
            </a:r>
          </a:p>
          <a:p>
            <a:pPr>
              <a:lnSpc>
                <a:spcPct val="150000"/>
              </a:lnSpc>
            </a:pPr>
            <a:r>
              <a:rPr lang="de-DE" b="1" u="none" dirty="0" smtClean="0"/>
              <a:t>1. Ebene unter Vorstand 	12 % 	 </a:t>
            </a:r>
          </a:p>
          <a:p>
            <a:pPr>
              <a:lnSpc>
                <a:spcPct val="150000"/>
              </a:lnSpc>
            </a:pPr>
            <a:r>
              <a:rPr lang="de-DE" b="1" u="none" dirty="0" smtClean="0"/>
              <a:t>2. Ebene unter Vorstand 	24 % 	 </a:t>
            </a:r>
          </a:p>
          <a:p>
            <a:pPr>
              <a:lnSpc>
                <a:spcPct val="150000"/>
              </a:lnSpc>
            </a:pPr>
            <a:r>
              <a:rPr lang="de-DE" b="1" u="none" dirty="0" smtClean="0"/>
              <a:t>3. Ebene unter Vorstand 	35 % </a:t>
            </a:r>
            <a:r>
              <a:rPr lang="de-DE" sz="2000" b="1" u="none" dirty="0" smtClean="0"/>
              <a:t>	 </a:t>
            </a:r>
          </a:p>
          <a:p>
            <a:endParaRPr lang="de-DE" sz="2000" u="none" dirty="0" smtClean="0"/>
          </a:p>
          <a:p>
            <a:r>
              <a:rPr lang="de-DE" sz="1600" u="none" dirty="0" smtClean="0"/>
              <a:t>Quelle: AGV, BWV Weiterbildungsumfrage der Versicherungswirtschaft, Umfrage repräsentiert rund 70 Prozent der Beschäftigten (Stichtag: 31.12.2010) 	</a:t>
            </a:r>
            <a:r>
              <a:rPr lang="de-DE" sz="2000" u="none"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in der Versicherungswirtschaft</a:t>
            </a:r>
            <a:endParaRPr lang="de-DE" sz="2400" b="1" u="none" dirty="0"/>
          </a:p>
        </p:txBody>
      </p:sp>
      <p:sp>
        <p:nvSpPr>
          <p:cNvPr id="11" name="Rechteck 10"/>
          <p:cNvSpPr/>
          <p:nvPr/>
        </p:nvSpPr>
        <p:spPr>
          <a:xfrm>
            <a:off x="1071538" y="1285860"/>
            <a:ext cx="7786742" cy="400110"/>
          </a:xfrm>
          <a:prstGeom prst="rect">
            <a:avLst/>
          </a:prstGeom>
        </p:spPr>
        <p:txBody>
          <a:bodyPr wrap="square">
            <a:spAutoFit/>
          </a:bodyPr>
          <a:lstStyle/>
          <a:p>
            <a:r>
              <a:rPr lang="de-DE" sz="2000" b="1" u="none" dirty="0" smtClean="0">
                <a:solidFill>
                  <a:schemeClr val="accent6"/>
                </a:solidFill>
              </a:rPr>
              <a:t>Die Personalverantwortlichen reagieren auf den Fachkräftemangel</a:t>
            </a:r>
            <a:endParaRPr lang="de-DE" sz="2000" b="1" u="none" dirty="0">
              <a:solidFill>
                <a:schemeClr val="accent6"/>
              </a:solidFill>
            </a:endParaRPr>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graphicFrame>
        <p:nvGraphicFramePr>
          <p:cNvPr id="9" name="Diagramm 8"/>
          <p:cNvGraphicFramePr/>
          <p:nvPr/>
        </p:nvGraphicFramePr>
        <p:xfrm>
          <a:off x="1187624" y="2132856"/>
          <a:ext cx="6552728" cy="38884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rot="21359282" flipV="1">
            <a:off x="1058411" y="1828788"/>
            <a:ext cx="1206976" cy="369332"/>
          </a:xfrm>
          <a:prstGeom prst="rect">
            <a:avLst/>
          </a:prstGeom>
          <a:noFill/>
          <a:ln w="9525">
            <a:noFill/>
            <a:miter lim="800000"/>
            <a:headEnd/>
            <a:tailEnd/>
          </a:ln>
        </p:spPr>
        <p:txBody>
          <a:bodyPr rot="10800000" wrap="square">
            <a:spAutoFit/>
          </a:bodyPr>
          <a:lstStyle/>
          <a:p>
            <a:endParaRPr lang="de-DE" u="none" dirty="0">
              <a:latin typeface="Arial" charset="0"/>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857232"/>
            <a:ext cx="5762155" cy="461665"/>
          </a:xfrm>
          <a:prstGeom prst="rect">
            <a:avLst/>
          </a:prstGeom>
          <a:noFill/>
        </p:spPr>
        <p:txBody>
          <a:bodyPr wrap="none" rtlCol="0">
            <a:spAutoFit/>
          </a:bodyPr>
          <a:lstStyle/>
          <a:p>
            <a:r>
              <a:rPr lang="de-DE" sz="2400" b="1" u="none" dirty="0" smtClean="0"/>
              <a:t>Über Sabine Brunotte und BrunotteKonzept</a:t>
            </a:r>
            <a:endParaRPr lang="de-DE" sz="2400" b="1" u="none" dirty="0"/>
          </a:p>
        </p:txBody>
      </p:sp>
      <p:sp>
        <p:nvSpPr>
          <p:cNvPr id="9" name="Textfeld 8"/>
          <p:cNvSpPr txBox="1"/>
          <p:nvPr/>
        </p:nvSpPr>
        <p:spPr>
          <a:xfrm>
            <a:off x="2714612" y="1785926"/>
            <a:ext cx="6000792" cy="1200329"/>
          </a:xfrm>
          <a:prstGeom prst="rect">
            <a:avLst/>
          </a:prstGeom>
          <a:solidFill>
            <a:schemeClr val="bg1">
              <a:lumMod val="95000"/>
            </a:schemeClr>
          </a:solidFill>
        </p:spPr>
        <p:txBody>
          <a:bodyPr wrap="square" rtlCol="0">
            <a:spAutoFit/>
          </a:bodyPr>
          <a:lstStyle/>
          <a:p>
            <a:r>
              <a:rPr lang="de-DE" b="1" u="none" dirty="0" smtClean="0"/>
              <a:t>BrunotteKonzept steht auf dem Fundament von mehr als 25  Jahren Wissen, Erfahrung und persönlichen Kontakten  aus Marketing und Vertrieb für Versicherungen und Finanzdienstleistungen. </a:t>
            </a:r>
            <a:endParaRPr lang="de-DE" b="1" u="none" dirty="0"/>
          </a:p>
        </p:txBody>
      </p:sp>
      <p:sp>
        <p:nvSpPr>
          <p:cNvPr id="11" name="Textfeld 10"/>
          <p:cNvSpPr txBox="1"/>
          <p:nvPr/>
        </p:nvSpPr>
        <p:spPr>
          <a:xfrm>
            <a:off x="1000100" y="3643314"/>
            <a:ext cx="1785950" cy="1508105"/>
          </a:xfrm>
          <a:prstGeom prst="rect">
            <a:avLst/>
          </a:prstGeom>
          <a:noFill/>
        </p:spPr>
        <p:txBody>
          <a:bodyPr wrap="square" rtlCol="0">
            <a:spAutoFit/>
          </a:bodyPr>
          <a:lstStyle/>
          <a:p>
            <a:r>
              <a:rPr lang="de-DE" b="1" u="none" dirty="0" smtClean="0">
                <a:latin typeface="+mj-lt"/>
              </a:rPr>
              <a:t>Schwerpunkte</a:t>
            </a:r>
            <a:r>
              <a:rPr lang="de-DE" sz="1400" u="none" dirty="0" smtClean="0">
                <a:latin typeface="Arial Black" pitchFamily="34" charset="0"/>
              </a:rPr>
              <a:t>     </a:t>
            </a:r>
          </a:p>
          <a:p>
            <a:endParaRPr lang="de-DE" sz="1400" u="none" dirty="0" smtClean="0">
              <a:latin typeface="Arial Black" pitchFamily="34" charset="0"/>
            </a:endParaRPr>
          </a:p>
          <a:p>
            <a:endParaRPr lang="de-DE" sz="1400" u="none" dirty="0" smtClean="0">
              <a:latin typeface="Arial Black" pitchFamily="34" charset="0"/>
            </a:endParaRPr>
          </a:p>
          <a:p>
            <a:endParaRPr lang="de-DE" sz="1400" u="none" dirty="0" smtClean="0">
              <a:latin typeface="Arial Black" pitchFamily="34" charset="0"/>
            </a:endParaRPr>
          </a:p>
          <a:p>
            <a:endParaRPr lang="de-DE" sz="1400" u="none" dirty="0" smtClean="0">
              <a:latin typeface="Arial Black" pitchFamily="34" charset="0"/>
            </a:endParaRPr>
          </a:p>
          <a:p>
            <a:r>
              <a:rPr lang="de-DE" b="1" u="none" dirty="0" smtClean="0">
                <a:latin typeface="+mj-lt"/>
              </a:rPr>
              <a:t>Werte und Ziele</a:t>
            </a:r>
            <a:endParaRPr lang="de-DE" b="1" u="none" dirty="0">
              <a:latin typeface="+mj-lt"/>
            </a:endParaRPr>
          </a:p>
        </p:txBody>
      </p:sp>
      <p:sp>
        <p:nvSpPr>
          <p:cNvPr id="12" name="Textfeld 11"/>
          <p:cNvSpPr txBox="1"/>
          <p:nvPr/>
        </p:nvSpPr>
        <p:spPr>
          <a:xfrm>
            <a:off x="2714612" y="3643314"/>
            <a:ext cx="6000792" cy="646331"/>
          </a:xfrm>
          <a:prstGeom prst="rect">
            <a:avLst/>
          </a:prstGeom>
          <a:solidFill>
            <a:schemeClr val="bg1">
              <a:lumMod val="95000"/>
            </a:schemeClr>
          </a:solidFill>
        </p:spPr>
        <p:txBody>
          <a:bodyPr wrap="square" rtlCol="0">
            <a:spAutoFit/>
          </a:bodyPr>
          <a:lstStyle/>
          <a:p>
            <a:r>
              <a:rPr lang="de-DE" b="1" u="none" dirty="0" smtClean="0"/>
              <a:t>Marktanalysen, Strategieberatung, Vertriebskommunikation, PR-Beratung und Fachjournalismus</a:t>
            </a:r>
          </a:p>
        </p:txBody>
      </p:sp>
      <p:sp>
        <p:nvSpPr>
          <p:cNvPr id="13" name="Textfeld 12"/>
          <p:cNvSpPr txBox="1"/>
          <p:nvPr/>
        </p:nvSpPr>
        <p:spPr>
          <a:xfrm>
            <a:off x="2714612" y="4786322"/>
            <a:ext cx="5929354" cy="646331"/>
          </a:xfrm>
          <a:prstGeom prst="rect">
            <a:avLst/>
          </a:prstGeom>
          <a:solidFill>
            <a:schemeClr val="bg1">
              <a:lumMod val="95000"/>
            </a:schemeClr>
          </a:solidFill>
        </p:spPr>
        <p:txBody>
          <a:bodyPr wrap="square" rtlCol="0">
            <a:spAutoFit/>
          </a:bodyPr>
          <a:lstStyle/>
          <a:p>
            <a:r>
              <a:rPr lang="de-DE" b="1" u="none" dirty="0" smtClean="0"/>
              <a:t>Professionalität, Fairness und wirtschaftlicher Erfolg schließen einander nicht aus, sondern gehören zusammen. </a:t>
            </a:r>
            <a:endParaRPr lang="de-DE" b="1" u="none" dirty="0"/>
          </a:p>
        </p:txBody>
      </p:sp>
      <p:sp>
        <p:nvSpPr>
          <p:cNvPr id="14" name="Textfeld 13"/>
          <p:cNvSpPr txBox="1"/>
          <p:nvPr/>
        </p:nvSpPr>
        <p:spPr>
          <a:xfrm>
            <a:off x="928662" y="6072206"/>
            <a:ext cx="3857652" cy="369332"/>
          </a:xfrm>
          <a:prstGeom prst="rect">
            <a:avLst/>
          </a:prstGeom>
          <a:noFill/>
        </p:spPr>
        <p:txBody>
          <a:bodyPr wrap="square" rtlCol="0">
            <a:spAutoFit/>
          </a:bodyPr>
          <a:lstStyle/>
          <a:p>
            <a:r>
              <a:rPr lang="de-DE" b="1" u="none" dirty="0" smtClean="0"/>
              <a:t>  </a:t>
            </a:r>
            <a:endParaRPr lang="de-DE" b="1" u="none" dirty="0"/>
          </a:p>
        </p:txBody>
      </p:sp>
      <p:pic>
        <p:nvPicPr>
          <p:cNvPr id="15" name="Grafik 14" descr="C:\Users\Minchen\Desktop\Brunotte Sabine.jpg"/>
          <p:cNvPicPr/>
          <p:nvPr/>
        </p:nvPicPr>
        <p:blipFill>
          <a:blip r:embed="rId4" cstate="print"/>
          <a:srcRect l="13748" r="29788" b="18898"/>
          <a:stretch>
            <a:fillRect/>
          </a:stretch>
        </p:blipFill>
        <p:spPr bwMode="auto">
          <a:xfrm>
            <a:off x="1142976" y="1571612"/>
            <a:ext cx="1235018" cy="1224000"/>
          </a:xfrm>
          <a:prstGeom prst="rect">
            <a:avLst/>
          </a:prstGeom>
          <a:noFill/>
          <a:effectLst>
            <a:outerShdw blurRad="279400" dist="50800" dir="5400000" algn="ctr" rotWithShape="0">
              <a:schemeClr val="bg1">
                <a:lumMod val="65000"/>
              </a:schemeClr>
            </a:outerShdw>
          </a:effectLst>
        </p:spPr>
      </p:pic>
      <p:sp>
        <p:nvSpPr>
          <p:cNvPr id="20" name="Fußzeilenplatzhalter 19"/>
          <p:cNvSpPr>
            <a:spLocks noGrp="1"/>
          </p:cNvSpPr>
          <p:nvPr>
            <p:ph type="ftr" sz="quarter" idx="10"/>
          </p:nvPr>
        </p:nvSpPr>
        <p:spPr/>
        <p:txBody>
          <a:bodyPr/>
          <a:lstStyle/>
          <a:p>
            <a:pPr algn="l"/>
            <a:r>
              <a:rPr lang="de-DE" b="1" u="none" dirty="0" smtClean="0"/>
              <a:t>©BrunotteKonzept,  dvb-Workshop 7. Februar 2011 in Berlin</a:t>
            </a:r>
            <a:endParaRPr lang="de-DE" b="1" u="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in der Versicherungswirtschaft</a:t>
            </a:r>
            <a:endParaRPr lang="de-DE" sz="2400" b="1" u="none" dirty="0"/>
          </a:p>
        </p:txBody>
      </p:sp>
      <p:sp>
        <p:nvSpPr>
          <p:cNvPr id="11" name="Rechteck 10"/>
          <p:cNvSpPr/>
          <p:nvPr/>
        </p:nvSpPr>
        <p:spPr>
          <a:xfrm>
            <a:off x="1071538" y="1285860"/>
            <a:ext cx="7786742" cy="707886"/>
          </a:xfrm>
          <a:prstGeom prst="rect">
            <a:avLst/>
          </a:prstGeom>
        </p:spPr>
        <p:txBody>
          <a:bodyPr wrap="square">
            <a:spAutoFit/>
          </a:bodyPr>
          <a:lstStyle/>
          <a:p>
            <a:r>
              <a:rPr lang="de-DE" sz="2000" b="1" u="none" dirty="0" smtClean="0">
                <a:solidFill>
                  <a:schemeClr val="accent6"/>
                </a:solidFill>
              </a:rPr>
              <a:t>So wollen Personalverantwortliche den Frauenanteil in Führungspositionen steigern</a:t>
            </a:r>
            <a:endParaRPr lang="de-DE" sz="2000" b="1" u="none" dirty="0">
              <a:solidFill>
                <a:schemeClr val="accent6"/>
              </a:solidFill>
            </a:endParaRPr>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graphicFrame>
        <p:nvGraphicFramePr>
          <p:cNvPr id="9" name="Diagramm 8"/>
          <p:cNvGraphicFramePr/>
          <p:nvPr/>
        </p:nvGraphicFramePr>
        <p:xfrm>
          <a:off x="1187624" y="1916832"/>
          <a:ext cx="5760640" cy="4320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11"/>
          <p:cNvGraphicFramePr/>
          <p:nvPr/>
        </p:nvGraphicFramePr>
        <p:xfrm>
          <a:off x="1691680" y="2060848"/>
          <a:ext cx="5472608" cy="410445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pic>
        <p:nvPicPr>
          <p:cNvPr id="4099" name="Picture 3" descr="C:\Users\Asus\AppData\Local\Temp\49638_R_by_Hardy5_pixelio.de.jpg"/>
          <p:cNvPicPr>
            <a:picLocks noChangeAspect="1" noChangeArrowheads="1"/>
          </p:cNvPicPr>
          <p:nvPr/>
        </p:nvPicPr>
        <p:blipFill>
          <a:blip r:embed="rId4" cstate="print"/>
          <a:srcRect/>
          <a:stretch>
            <a:fillRect/>
          </a:stretch>
        </p:blipFill>
        <p:spPr bwMode="auto">
          <a:xfrm>
            <a:off x="1928794" y="1714488"/>
            <a:ext cx="5015322" cy="3816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a:xfrm>
            <a:off x="857224" y="6093296"/>
            <a:ext cx="7358114" cy="360039"/>
          </a:xfrm>
        </p:spPr>
        <p:txBody>
          <a:bodyPr/>
          <a:lstStyle/>
          <a:p>
            <a:pPr algn="l"/>
            <a:r>
              <a:rPr lang="de-DE" b="1" u="none" dirty="0" smtClean="0"/>
              <a:t>©BrunotteKonzept</a:t>
            </a:r>
          </a:p>
          <a:p>
            <a:pPr algn="l"/>
            <a:endParaRPr lang="de-DE" b="1" u="none" dirty="0"/>
          </a:p>
        </p:txBody>
      </p:sp>
      <p:sp>
        <p:nvSpPr>
          <p:cNvPr id="12" name="Rechteck 11"/>
          <p:cNvSpPr/>
          <p:nvPr/>
        </p:nvSpPr>
        <p:spPr>
          <a:xfrm>
            <a:off x="1043608" y="1484784"/>
            <a:ext cx="7786742" cy="369332"/>
          </a:xfrm>
          <a:prstGeom prst="rect">
            <a:avLst/>
          </a:prstGeom>
          <a:solidFill>
            <a:schemeClr val="bg1">
              <a:lumMod val="95000"/>
            </a:schemeClr>
          </a:solidFill>
        </p:spPr>
        <p:txBody>
          <a:bodyPr wrap="square">
            <a:spAutoFit/>
          </a:bodyPr>
          <a:lstStyle/>
          <a:p>
            <a:r>
              <a:rPr lang="de-DE" b="1" u="none" dirty="0" smtClean="0">
                <a:solidFill>
                  <a:schemeClr val="accent6"/>
                </a:solidFill>
              </a:rPr>
              <a:t>Stimmen zu Unterschieden von Frauen und Männern in Führungspositionen</a:t>
            </a:r>
            <a:endParaRPr lang="de-DE" b="1" dirty="0">
              <a:solidFill>
                <a:schemeClr val="accent6"/>
              </a:solidFill>
            </a:endParaRP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9" name="Rechteck 8"/>
          <p:cNvSpPr/>
          <p:nvPr/>
        </p:nvSpPr>
        <p:spPr>
          <a:xfrm>
            <a:off x="1071538" y="1285860"/>
            <a:ext cx="7786742" cy="276999"/>
          </a:xfrm>
          <a:prstGeom prst="rect">
            <a:avLst/>
          </a:prstGeom>
        </p:spPr>
        <p:txBody>
          <a:bodyPr wrap="square">
            <a:spAutoFit/>
          </a:bodyPr>
          <a:lstStyle/>
          <a:p>
            <a:endParaRPr lang="de-DE" sz="1200" dirty="0"/>
          </a:p>
        </p:txBody>
      </p:sp>
      <p:sp>
        <p:nvSpPr>
          <p:cNvPr id="13" name="Textfeld 12"/>
          <p:cNvSpPr txBox="1"/>
          <p:nvPr/>
        </p:nvSpPr>
        <p:spPr>
          <a:xfrm>
            <a:off x="1071538" y="5949280"/>
            <a:ext cx="7786742" cy="461665"/>
          </a:xfrm>
          <a:prstGeom prst="rect">
            <a:avLst/>
          </a:prstGeom>
          <a:noFill/>
        </p:spPr>
        <p:txBody>
          <a:bodyPr wrap="square" rtlCol="0">
            <a:spAutoFit/>
          </a:bodyPr>
          <a:lstStyle/>
          <a:p>
            <a:endParaRPr lang="de-DE" sz="1200" u="none" dirty="0" smtClean="0"/>
          </a:p>
          <a:p>
            <a:endParaRPr lang="de-DE" sz="1200" u="none" dirty="0" smtClean="0"/>
          </a:p>
        </p:txBody>
      </p:sp>
      <p:sp>
        <p:nvSpPr>
          <p:cNvPr id="11" name="Textfeld 10"/>
          <p:cNvSpPr txBox="1"/>
          <p:nvPr/>
        </p:nvSpPr>
        <p:spPr>
          <a:xfrm>
            <a:off x="1142976" y="1844824"/>
            <a:ext cx="7500990" cy="4247317"/>
          </a:xfrm>
          <a:prstGeom prst="rect">
            <a:avLst/>
          </a:prstGeom>
          <a:solidFill>
            <a:prstClr val="white">
              <a:lumMod val="95000"/>
            </a:prstClr>
          </a:solidFill>
        </p:spPr>
        <p:txBody>
          <a:bodyPr wrap="square" rtlCol="0">
            <a:spAutoFit/>
          </a:bodyPr>
          <a:lstStyle/>
          <a:p>
            <a:r>
              <a:rPr lang="de-DE" b="1" u="none" dirty="0" smtClean="0"/>
              <a:t>Originalzitate</a:t>
            </a:r>
          </a:p>
          <a:p>
            <a:endParaRPr lang="de-DE" b="1" u="none" dirty="0" smtClean="0"/>
          </a:p>
          <a:p>
            <a:pPr>
              <a:buFont typeface="Arial" pitchFamily="34" charset="0"/>
              <a:buChar char="•"/>
            </a:pPr>
            <a:r>
              <a:rPr lang="de-DE" b="1" u="none" dirty="0" smtClean="0"/>
              <a:t>  Frauen sind deutlich neutraler, weniger emotionell. </a:t>
            </a:r>
          </a:p>
          <a:p>
            <a:pPr>
              <a:buFont typeface="Wingdings" pitchFamily="2" charset="2"/>
              <a:buChar char="ü"/>
            </a:pPr>
            <a:endParaRPr lang="de-DE" b="1" u="none" dirty="0" smtClean="0"/>
          </a:p>
          <a:p>
            <a:pPr>
              <a:buFont typeface="Arial" pitchFamily="34" charset="0"/>
              <a:buChar char="•"/>
            </a:pPr>
            <a:r>
              <a:rPr lang="de-DE" b="1" u="none" dirty="0" smtClean="0"/>
              <a:t>  Höhere Vorgesetztenorientierung bei Männern, höhere Mitarbeiter- </a:t>
            </a:r>
          </a:p>
          <a:p>
            <a:r>
              <a:rPr lang="de-DE" b="1" u="none" dirty="0" smtClean="0"/>
              <a:t>    </a:t>
            </a:r>
            <a:r>
              <a:rPr lang="de-DE" b="1" u="none" dirty="0" smtClean="0"/>
              <a:t>orientierung</a:t>
            </a:r>
            <a:r>
              <a:rPr lang="de-DE" b="1" u="none" dirty="0" smtClean="0"/>
              <a:t> bei Frauen.</a:t>
            </a:r>
          </a:p>
          <a:p>
            <a:endParaRPr lang="de-DE" b="1" u="none" dirty="0" smtClean="0"/>
          </a:p>
          <a:p>
            <a:pPr>
              <a:buFont typeface="Arial" pitchFamily="34" charset="0"/>
              <a:buChar char="•"/>
            </a:pPr>
            <a:r>
              <a:rPr lang="de-DE" b="1" u="none" dirty="0" smtClean="0"/>
              <a:t>   Männer agieren häufig, um eigene Vorteile zu erhalten. Frauen handeln </a:t>
            </a:r>
          </a:p>
          <a:p>
            <a:r>
              <a:rPr lang="de-DE" b="1" u="none" dirty="0" smtClean="0"/>
              <a:t>    häufig um der Sache Willen. Frauen diskutieren lösungsorientierter, </a:t>
            </a:r>
          </a:p>
          <a:p>
            <a:r>
              <a:rPr lang="de-DE" b="1" u="none" dirty="0" smtClean="0"/>
              <a:t>    Männer eher machtorientiert.</a:t>
            </a:r>
          </a:p>
          <a:p>
            <a:endParaRPr lang="de-DE" b="1" u="none" dirty="0" smtClean="0"/>
          </a:p>
          <a:p>
            <a:pPr>
              <a:buFont typeface="Arial" pitchFamily="34" charset="0"/>
              <a:buChar char="•"/>
            </a:pPr>
            <a:r>
              <a:rPr lang="de-DE" b="1" u="none" dirty="0" smtClean="0"/>
              <a:t>   Die Unterschiede im Innendienst verwischen zunehmend. Immer noch sind</a:t>
            </a:r>
          </a:p>
          <a:p>
            <a:r>
              <a:rPr lang="de-DE" b="1" u="none" dirty="0" smtClean="0"/>
              <a:t>    Männer besser vernetzt als Frauen. Frauen wünschen sich eine andere Art</a:t>
            </a:r>
          </a:p>
          <a:p>
            <a:r>
              <a:rPr lang="de-DE" b="1" u="none" dirty="0" smtClean="0"/>
              <a:t>    der  Vernetzung (z.B. nicht beim Bier an der Theke nach der Tagung).</a:t>
            </a:r>
          </a:p>
          <a:p>
            <a:r>
              <a:rPr lang="de-DE" b="1" u="none" dirty="0" smtClean="0"/>
              <a:t>   </a:t>
            </a:r>
            <a:r>
              <a:rPr lang="de-DE" sz="1600" u="none" dirty="0" smtClean="0"/>
              <a:t>Quelle: deutsche-versicherungsboerse.de, Umfrage im Juli/August 2011  </a:t>
            </a:r>
            <a:endParaRPr lang="de-DE"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3" name="Textfeld 12"/>
          <p:cNvSpPr txBox="1"/>
          <p:nvPr/>
        </p:nvSpPr>
        <p:spPr>
          <a:xfrm>
            <a:off x="1071538" y="5500702"/>
            <a:ext cx="7786742" cy="646331"/>
          </a:xfrm>
          <a:prstGeom prst="rect">
            <a:avLst/>
          </a:prstGeom>
          <a:noFill/>
        </p:spPr>
        <p:txBody>
          <a:bodyPr wrap="square" rtlCol="0">
            <a:spAutoFit/>
          </a:bodyPr>
          <a:lstStyle/>
          <a:p>
            <a:r>
              <a:rPr lang="de-DE" sz="1200" b="1" u="none" dirty="0" smtClean="0"/>
              <a:t>Wie schätzen Sie die Kompetenz von Frauen im Vertrieb ein? </a:t>
            </a:r>
          </a:p>
          <a:p>
            <a:r>
              <a:rPr lang="de-DE" sz="1200" u="none" dirty="0" smtClean="0"/>
              <a:t>Bewertung auf einer Skala von 1 bis 6; 1= sehr ausgeprägt, 6 = nicht vorhanden</a:t>
            </a:r>
          </a:p>
          <a:p>
            <a:r>
              <a:rPr lang="de-DE" sz="1200" u="none" dirty="0" smtClean="0"/>
              <a:t>Quelle: deutsche-versicherungsboerse.de, Umfrage im Juli/August 2011  </a:t>
            </a:r>
            <a:endParaRPr lang="de-DE" sz="1200" u="none" dirty="0"/>
          </a:p>
        </p:txBody>
      </p:sp>
      <p:graphicFrame>
        <p:nvGraphicFramePr>
          <p:cNvPr id="17" name="Diagramm 16"/>
          <p:cNvGraphicFramePr/>
          <p:nvPr/>
        </p:nvGraphicFramePr>
        <p:xfrm>
          <a:off x="971600" y="1268760"/>
          <a:ext cx="7272808" cy="42700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971600" y="1412776"/>
            <a:ext cx="7920880" cy="369332"/>
          </a:xfrm>
          <a:prstGeom prst="rect">
            <a:avLst/>
          </a:prstGeom>
          <a:solidFill>
            <a:schemeClr val="bg1">
              <a:lumMod val="95000"/>
            </a:schemeClr>
          </a:solidFill>
        </p:spPr>
        <p:txBody>
          <a:bodyPr wrap="square">
            <a:spAutoFit/>
          </a:bodyPr>
          <a:lstStyle/>
          <a:p>
            <a:r>
              <a:rPr lang="de-DE" b="1" u="none" dirty="0" smtClean="0">
                <a:solidFill>
                  <a:schemeClr val="accent6"/>
                </a:solidFill>
              </a:rPr>
              <a:t>Beobachtung</a:t>
            </a:r>
            <a:r>
              <a:rPr lang="de-DE" b="1" u="none" dirty="0" smtClean="0"/>
              <a:t> </a:t>
            </a:r>
            <a:r>
              <a:rPr lang="de-DE" b="1" u="none" dirty="0" smtClean="0">
                <a:solidFill>
                  <a:schemeClr val="accent6"/>
                </a:solidFill>
              </a:rPr>
              <a:t>oder Vorurteil? Was Frauen von Männern im Vertrieb unterscheidet</a:t>
            </a:r>
            <a:endParaRPr lang="de-DE" b="1" dirty="0">
              <a:solidFill>
                <a:schemeClr val="accent6"/>
              </a:solidFill>
            </a:endParaRP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9" name="Rechteck 8"/>
          <p:cNvSpPr/>
          <p:nvPr/>
        </p:nvSpPr>
        <p:spPr>
          <a:xfrm>
            <a:off x="1071538" y="1285860"/>
            <a:ext cx="7786742" cy="276999"/>
          </a:xfrm>
          <a:prstGeom prst="rect">
            <a:avLst/>
          </a:prstGeom>
        </p:spPr>
        <p:txBody>
          <a:bodyPr wrap="square">
            <a:spAutoFit/>
          </a:bodyPr>
          <a:lstStyle/>
          <a:p>
            <a:endParaRPr lang="de-DE" sz="1200" dirty="0"/>
          </a:p>
        </p:txBody>
      </p:sp>
      <p:sp>
        <p:nvSpPr>
          <p:cNvPr id="16" name="Textfeld 15"/>
          <p:cNvSpPr txBox="1"/>
          <p:nvPr/>
        </p:nvSpPr>
        <p:spPr>
          <a:xfrm>
            <a:off x="1000100" y="1928802"/>
            <a:ext cx="7964388" cy="4247317"/>
          </a:xfrm>
          <a:prstGeom prst="rect">
            <a:avLst/>
          </a:prstGeom>
          <a:solidFill>
            <a:schemeClr val="bg1">
              <a:lumMod val="95000"/>
            </a:schemeClr>
          </a:solidFill>
        </p:spPr>
        <p:txBody>
          <a:bodyPr wrap="square" rtlCol="0">
            <a:spAutoFit/>
          </a:bodyPr>
          <a:lstStyle/>
          <a:p>
            <a:r>
              <a:rPr lang="de-DE" b="1" u="none" dirty="0" smtClean="0"/>
              <a:t> Originalzitate</a:t>
            </a:r>
          </a:p>
          <a:p>
            <a:endParaRPr lang="de-DE" b="1" u="none" dirty="0" smtClean="0"/>
          </a:p>
          <a:p>
            <a:pPr>
              <a:buFont typeface="Arial" pitchFamily="34" charset="0"/>
              <a:buChar char="•"/>
            </a:pPr>
            <a:r>
              <a:rPr lang="de-DE" b="1" u="none" dirty="0" smtClean="0"/>
              <a:t>  Ich denke, dass Frauen die Beratung ernsthafter durchführen und weniger auf</a:t>
            </a:r>
          </a:p>
          <a:p>
            <a:r>
              <a:rPr lang="de-DE" b="1" u="none" dirty="0" smtClean="0"/>
              <a:t>   den Abschluss fixiert sind.</a:t>
            </a:r>
          </a:p>
          <a:p>
            <a:endParaRPr lang="de-DE" b="1" u="none" dirty="0" smtClean="0"/>
          </a:p>
          <a:p>
            <a:pPr>
              <a:buFont typeface="Arial" pitchFamily="34" charset="0"/>
              <a:buChar char="•"/>
            </a:pPr>
            <a:r>
              <a:rPr lang="de-DE" b="1" u="none" dirty="0" smtClean="0"/>
              <a:t>  Frauen gehen objektiver an Sachen heran. Sind eher misstrauischer.</a:t>
            </a:r>
          </a:p>
          <a:p>
            <a:pPr>
              <a:buFont typeface="Arial" pitchFamily="34" charset="0"/>
              <a:buChar char="•"/>
            </a:pPr>
            <a:endParaRPr lang="de-DE" b="1" u="none" dirty="0" smtClean="0"/>
          </a:p>
          <a:p>
            <a:pPr>
              <a:buFont typeface="Arial" pitchFamily="34" charset="0"/>
              <a:buChar char="•"/>
            </a:pPr>
            <a:r>
              <a:rPr lang="de-DE" b="1" u="none" dirty="0" smtClean="0"/>
              <a:t>  Frauen leisten oft mehr als Männer, um als vollwertige Geschäftspartner im </a:t>
            </a:r>
          </a:p>
          <a:p>
            <a:r>
              <a:rPr lang="de-DE" b="1" u="none" dirty="0" smtClean="0"/>
              <a:t>    männerdominierten Vertrieb wahrgenommen zu werden und erfolgreich zu </a:t>
            </a:r>
          </a:p>
          <a:p>
            <a:r>
              <a:rPr lang="de-DE" b="1" u="none" dirty="0" smtClean="0"/>
              <a:t>    sein. </a:t>
            </a:r>
          </a:p>
          <a:p>
            <a:pPr>
              <a:buFont typeface="Arial" pitchFamily="34" charset="0"/>
              <a:buChar char="•"/>
            </a:pPr>
            <a:endParaRPr lang="de-DE" b="1" u="none" dirty="0" smtClean="0"/>
          </a:p>
          <a:p>
            <a:pPr>
              <a:buFont typeface="Arial" pitchFamily="34" charset="0"/>
              <a:buChar char="•"/>
            </a:pPr>
            <a:r>
              <a:rPr lang="de-DE" b="1" u="none" dirty="0" smtClean="0"/>
              <a:t>  Häufig mangelt es Frauen an der Durchsetzungskraft und Stärke nach Außen.</a:t>
            </a:r>
          </a:p>
          <a:p>
            <a:pPr>
              <a:buFont typeface="Arial" pitchFamily="34" charset="0"/>
              <a:buChar char="•"/>
            </a:pPr>
            <a:endParaRPr lang="de-DE" b="1" u="none" dirty="0" smtClean="0"/>
          </a:p>
          <a:p>
            <a:pPr>
              <a:buFont typeface="Arial" pitchFamily="34" charset="0"/>
              <a:buChar char="•"/>
            </a:pPr>
            <a:r>
              <a:rPr lang="de-DE" b="1" u="none" dirty="0" smtClean="0"/>
              <a:t>  Männer agieren meist aus Machtstreben, Frauen aus intrinsischer </a:t>
            </a:r>
          </a:p>
          <a:p>
            <a:r>
              <a:rPr lang="de-DE" b="1" u="none" dirty="0" smtClean="0"/>
              <a:t>    Motivation. </a:t>
            </a:r>
            <a:r>
              <a:rPr lang="de-DE" sz="1400" u="none" dirty="0" smtClean="0"/>
              <a:t>Quelle: Befragung deutsche-versicherungsboerse.de, Umfrage im Juli/August 2011 </a:t>
            </a:r>
            <a:endParaRPr lang="de-DE" sz="1400" b="1" u="none"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a:xfrm>
            <a:off x="857224" y="6381327"/>
            <a:ext cx="7358114" cy="340147"/>
          </a:xfrm>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9" name="Rechteck 8"/>
          <p:cNvSpPr/>
          <p:nvPr/>
        </p:nvSpPr>
        <p:spPr>
          <a:xfrm>
            <a:off x="1071538" y="1285860"/>
            <a:ext cx="7786742" cy="276999"/>
          </a:xfrm>
          <a:prstGeom prst="rect">
            <a:avLst/>
          </a:prstGeom>
        </p:spPr>
        <p:txBody>
          <a:bodyPr wrap="square">
            <a:spAutoFit/>
          </a:bodyPr>
          <a:lstStyle/>
          <a:p>
            <a:endParaRPr lang="de-DE" sz="1200" dirty="0"/>
          </a:p>
        </p:txBody>
      </p:sp>
      <p:sp>
        <p:nvSpPr>
          <p:cNvPr id="13" name="Textfeld 12"/>
          <p:cNvSpPr txBox="1"/>
          <p:nvPr/>
        </p:nvSpPr>
        <p:spPr>
          <a:xfrm>
            <a:off x="1071538" y="5877272"/>
            <a:ext cx="7786742" cy="461665"/>
          </a:xfrm>
          <a:prstGeom prst="rect">
            <a:avLst/>
          </a:prstGeom>
          <a:noFill/>
        </p:spPr>
        <p:txBody>
          <a:bodyPr wrap="square" rtlCol="0">
            <a:spAutoFit/>
          </a:bodyPr>
          <a:lstStyle/>
          <a:p>
            <a:r>
              <a:rPr lang="de-DE" sz="1200" u="none" dirty="0" smtClean="0"/>
              <a:t>Bewertung auf einer Skala von 1 bis 6; 1 = trifft voll und ganz zu, 6 = trifft überhaupt nicht zu</a:t>
            </a:r>
          </a:p>
          <a:p>
            <a:r>
              <a:rPr lang="de-DE" sz="1200" u="none" dirty="0" smtClean="0"/>
              <a:t>Quelle: deutsche-versicherungsboerse.de, Umfrage im Juli/August 2011  </a:t>
            </a:r>
            <a:endParaRPr lang="de-DE" sz="1200" u="none" dirty="0"/>
          </a:p>
        </p:txBody>
      </p:sp>
      <p:graphicFrame>
        <p:nvGraphicFramePr>
          <p:cNvPr id="11" name="Diagramm 10"/>
          <p:cNvGraphicFramePr/>
          <p:nvPr/>
        </p:nvGraphicFramePr>
        <p:xfrm>
          <a:off x="1043608" y="1628800"/>
          <a:ext cx="6480720" cy="38884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971600" y="1438260"/>
            <a:ext cx="7200800" cy="369332"/>
          </a:xfrm>
          <a:prstGeom prst="rect">
            <a:avLst/>
          </a:prstGeom>
          <a:solidFill>
            <a:schemeClr val="bg1">
              <a:lumMod val="95000"/>
            </a:schemeClr>
          </a:solidFill>
        </p:spPr>
        <p:txBody>
          <a:bodyPr wrap="square">
            <a:spAutoFit/>
          </a:bodyPr>
          <a:lstStyle/>
          <a:p>
            <a:r>
              <a:rPr lang="de-DE" b="1" u="none" dirty="0" smtClean="0">
                <a:solidFill>
                  <a:schemeClr val="accent6"/>
                </a:solidFill>
              </a:rPr>
              <a:t>Was sind die größten Hemmnisse für Frauen im Verkauf?</a:t>
            </a:r>
            <a:endParaRPr lang="de-DE" b="1" dirty="0">
              <a:solidFill>
                <a:schemeClr val="accent6"/>
              </a:solidFill>
            </a:endParaRP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9" name="Rechteck 8"/>
          <p:cNvSpPr/>
          <p:nvPr/>
        </p:nvSpPr>
        <p:spPr>
          <a:xfrm>
            <a:off x="1043608" y="1340768"/>
            <a:ext cx="7786742" cy="276999"/>
          </a:xfrm>
          <a:prstGeom prst="rect">
            <a:avLst/>
          </a:prstGeom>
        </p:spPr>
        <p:txBody>
          <a:bodyPr wrap="square">
            <a:spAutoFit/>
          </a:bodyPr>
          <a:lstStyle/>
          <a:p>
            <a:endParaRPr lang="de-DE" sz="1200" dirty="0"/>
          </a:p>
        </p:txBody>
      </p:sp>
      <p:sp>
        <p:nvSpPr>
          <p:cNvPr id="16" name="Textfeld 15"/>
          <p:cNvSpPr txBox="1"/>
          <p:nvPr/>
        </p:nvSpPr>
        <p:spPr>
          <a:xfrm>
            <a:off x="1000100" y="1928802"/>
            <a:ext cx="7858180" cy="3985706"/>
          </a:xfrm>
          <a:prstGeom prst="rect">
            <a:avLst/>
          </a:prstGeom>
          <a:solidFill>
            <a:schemeClr val="bg1">
              <a:lumMod val="95000"/>
            </a:schemeClr>
          </a:solidFill>
        </p:spPr>
        <p:txBody>
          <a:bodyPr wrap="square" rtlCol="0">
            <a:spAutoFit/>
          </a:bodyPr>
          <a:lstStyle/>
          <a:p>
            <a:r>
              <a:rPr lang="de-DE" b="1" u="none" dirty="0" smtClean="0"/>
              <a:t> Originalzitate</a:t>
            </a:r>
          </a:p>
          <a:p>
            <a:endParaRPr lang="de-DE" b="1" u="none" dirty="0" smtClean="0">
              <a:solidFill>
                <a:srgbClr val="FF9933"/>
              </a:solidFill>
            </a:endParaRPr>
          </a:p>
          <a:p>
            <a:pPr>
              <a:buFont typeface="Arial" pitchFamily="34" charset="0"/>
              <a:buChar char="•"/>
            </a:pPr>
            <a:r>
              <a:rPr lang="de-DE" b="1" u="none" dirty="0" smtClean="0"/>
              <a:t>  Frauen sehen im Kunden auch den Menschen; Männer eher umgekehrt, indem </a:t>
            </a:r>
          </a:p>
          <a:p>
            <a:r>
              <a:rPr lang="de-DE" b="1" u="none" dirty="0" smtClean="0"/>
              <a:t>   sie sehen, was sie noch verkaufen können, gehen nüchterner damit um.</a:t>
            </a:r>
          </a:p>
          <a:p>
            <a:pPr>
              <a:lnSpc>
                <a:spcPct val="150000"/>
              </a:lnSpc>
              <a:buFont typeface="Arial" pitchFamily="34" charset="0"/>
              <a:buChar char="•"/>
            </a:pPr>
            <a:r>
              <a:rPr lang="de-DE" b="1" u="none" dirty="0" smtClean="0"/>
              <a:t>  Frauen beraten - Männer verkaufen.</a:t>
            </a:r>
          </a:p>
          <a:p>
            <a:pPr>
              <a:buFont typeface="Arial" pitchFamily="34" charset="0"/>
              <a:buChar char="•"/>
            </a:pPr>
            <a:r>
              <a:rPr lang="de-DE" b="1" u="none" dirty="0" smtClean="0"/>
              <a:t>  Viele Männer akzeptieren nicht, dass Frauen teilweise anders an Dinge </a:t>
            </a:r>
          </a:p>
          <a:p>
            <a:r>
              <a:rPr lang="de-DE" b="1" u="none" dirty="0" smtClean="0"/>
              <a:t>    herangehen. Sie denken, die männliche Sichtweise ist die richtige.</a:t>
            </a:r>
          </a:p>
          <a:p>
            <a:pPr>
              <a:buFont typeface="Arial" pitchFamily="34" charset="0"/>
              <a:buChar char="•"/>
            </a:pPr>
            <a:r>
              <a:rPr lang="de-DE" b="1" u="none" dirty="0" smtClean="0"/>
              <a:t>  Männer gehen "lockerer" auf Kunden zu und finden leichter Gesprächsthemen</a:t>
            </a:r>
          </a:p>
          <a:p>
            <a:r>
              <a:rPr lang="de-DE" b="1" u="none" dirty="0" smtClean="0"/>
              <a:t>   (ohne fachlichen Hintergrund).</a:t>
            </a:r>
          </a:p>
          <a:p>
            <a:pPr>
              <a:lnSpc>
                <a:spcPct val="150000"/>
              </a:lnSpc>
              <a:buFont typeface="Arial" pitchFamily="34" charset="0"/>
              <a:buChar char="•"/>
            </a:pPr>
            <a:r>
              <a:rPr lang="de-DE" b="1" u="none" dirty="0" smtClean="0"/>
              <a:t>  Frauen sind oft zu "verbissen" und wirken häufig unsympathisch.</a:t>
            </a:r>
          </a:p>
          <a:p>
            <a:pPr>
              <a:lnSpc>
                <a:spcPct val="150000"/>
              </a:lnSpc>
              <a:buFont typeface="Arial" pitchFamily="34" charset="0"/>
              <a:buChar char="•"/>
            </a:pPr>
            <a:r>
              <a:rPr lang="de-DE" b="1" u="none" dirty="0" smtClean="0"/>
              <a:t>  Frauen verkaufen über optische Reize, Männer über Fachwissen.</a:t>
            </a:r>
          </a:p>
          <a:p>
            <a:endParaRPr lang="de-DE" sz="1400" b="1" u="none" dirty="0" smtClean="0"/>
          </a:p>
          <a:p>
            <a:r>
              <a:rPr lang="de-DE" sz="1400" b="1" u="none" dirty="0" smtClean="0"/>
              <a:t>Quelle: Befragung deutsche-versicherungsboerse.de</a:t>
            </a:r>
            <a:endParaRPr lang="de-DE" sz="1400" b="1" u="none"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Spiegel der Branche</a:t>
            </a:r>
            <a:endParaRPr lang="de-DE" sz="2400" b="1" u="none" dirty="0"/>
          </a:p>
        </p:txBody>
      </p:sp>
      <p:sp>
        <p:nvSpPr>
          <p:cNvPr id="15" name="Fußzeilenplatzhalter 14"/>
          <p:cNvSpPr>
            <a:spLocks noGrp="1"/>
          </p:cNvSpPr>
          <p:nvPr>
            <p:ph type="ftr" sz="quarter" idx="10"/>
          </p:nvPr>
        </p:nvSpPr>
        <p:spPr>
          <a:xfrm>
            <a:off x="857224" y="6381327"/>
            <a:ext cx="7358114" cy="340147"/>
          </a:xfrm>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9" name="Rechteck 8"/>
          <p:cNvSpPr/>
          <p:nvPr/>
        </p:nvSpPr>
        <p:spPr>
          <a:xfrm>
            <a:off x="1071538" y="1285860"/>
            <a:ext cx="7786742" cy="276999"/>
          </a:xfrm>
          <a:prstGeom prst="rect">
            <a:avLst/>
          </a:prstGeom>
        </p:spPr>
        <p:txBody>
          <a:bodyPr wrap="square">
            <a:spAutoFit/>
          </a:bodyPr>
          <a:lstStyle/>
          <a:p>
            <a:endParaRPr lang="de-DE" sz="1200" dirty="0"/>
          </a:p>
        </p:txBody>
      </p:sp>
      <p:sp>
        <p:nvSpPr>
          <p:cNvPr id="13" name="Textfeld 12"/>
          <p:cNvSpPr txBox="1"/>
          <p:nvPr/>
        </p:nvSpPr>
        <p:spPr>
          <a:xfrm>
            <a:off x="1071538" y="5877272"/>
            <a:ext cx="7786742" cy="461665"/>
          </a:xfrm>
          <a:prstGeom prst="rect">
            <a:avLst/>
          </a:prstGeom>
          <a:noFill/>
        </p:spPr>
        <p:txBody>
          <a:bodyPr wrap="square" rtlCol="0">
            <a:spAutoFit/>
          </a:bodyPr>
          <a:lstStyle/>
          <a:p>
            <a:r>
              <a:rPr lang="de-DE" sz="1200" u="none" dirty="0" smtClean="0"/>
              <a:t>Bewertung auf einer Skala von 1 bis 6; 1= trifft voll und ganz zu, 6 = trifft überhaupt nicht zu</a:t>
            </a:r>
          </a:p>
          <a:p>
            <a:r>
              <a:rPr lang="de-DE" sz="1200" u="none" dirty="0" smtClean="0"/>
              <a:t>Quelle: deutsche-versicherungsboerse.de, Umfrage im Juli/August 2011  </a:t>
            </a:r>
            <a:endParaRPr lang="de-DE" sz="1200" u="none" dirty="0"/>
          </a:p>
        </p:txBody>
      </p:sp>
      <p:graphicFrame>
        <p:nvGraphicFramePr>
          <p:cNvPr id="11" name="Diagramm 10"/>
          <p:cNvGraphicFramePr/>
          <p:nvPr/>
        </p:nvGraphicFramePr>
        <p:xfrm>
          <a:off x="971600" y="1196753"/>
          <a:ext cx="6840760" cy="46085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Perspektive Vertrieb</a:t>
            </a:r>
            <a:endParaRPr lang="de-DE" sz="2400" b="1" u="none"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pic>
        <p:nvPicPr>
          <p:cNvPr id="2052" name="Picture 4" descr="C:\Users\Asus\AppData\Local\Temp\440580_R_by_Matthias Balzer_pixelio.de.jpg"/>
          <p:cNvPicPr>
            <a:picLocks noChangeAspect="1" noChangeArrowheads="1"/>
          </p:cNvPicPr>
          <p:nvPr/>
        </p:nvPicPr>
        <p:blipFill>
          <a:blip r:embed="rId4" cstate="print"/>
          <a:srcRect/>
          <a:stretch>
            <a:fillRect/>
          </a:stretch>
        </p:blipFill>
        <p:spPr bwMode="auto">
          <a:xfrm>
            <a:off x="1979712" y="1844824"/>
            <a:ext cx="4942938" cy="3816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Vertrieb von Versicherern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graphicFrame>
        <p:nvGraphicFramePr>
          <p:cNvPr id="16" name="Tabelle 15"/>
          <p:cNvGraphicFramePr>
            <a:graphicFrameLocks noGrp="1"/>
          </p:cNvGraphicFramePr>
          <p:nvPr/>
        </p:nvGraphicFramePr>
        <p:xfrm>
          <a:off x="971600" y="1556791"/>
          <a:ext cx="7776864" cy="3888872"/>
        </p:xfrm>
        <a:graphic>
          <a:graphicData uri="http://schemas.openxmlformats.org/drawingml/2006/table">
            <a:tbl>
              <a:tblPr>
                <a:tableStyleId>{073A0DAA-6AF3-43AB-8588-CEC1D06C72B9}</a:tableStyleId>
              </a:tblPr>
              <a:tblGrid>
                <a:gridCol w="2642624"/>
                <a:gridCol w="1887588"/>
                <a:gridCol w="1812085"/>
                <a:gridCol w="1434567"/>
              </a:tblGrid>
              <a:tr h="731519">
                <a:tc>
                  <a:txBody>
                    <a:bodyPr/>
                    <a:lstStyle/>
                    <a:p>
                      <a:pPr>
                        <a:spcBef>
                          <a:spcPts val="1200"/>
                        </a:spcBef>
                        <a:spcAft>
                          <a:spcPts val="0"/>
                        </a:spcAft>
                      </a:pPr>
                      <a:r>
                        <a:rPr lang="de-DE" sz="1600" b="1" dirty="0">
                          <a:solidFill>
                            <a:schemeClr val="accent6"/>
                          </a:solidFill>
                        </a:rPr>
                        <a:t>Unternehmen</a:t>
                      </a:r>
                      <a:endParaRPr lang="de-DE" sz="1600" b="1" dirty="0">
                        <a:solidFill>
                          <a:schemeClr val="accent6"/>
                        </a:solidFill>
                        <a:latin typeface="Calibri"/>
                        <a:ea typeface="Calibri"/>
                        <a:cs typeface="Times New Roman"/>
                      </a:endParaRPr>
                    </a:p>
                  </a:txBody>
                  <a:tcPr marL="61906" marR="61906" marT="0" marB="0"/>
                </a:tc>
                <a:tc>
                  <a:txBody>
                    <a:bodyPr/>
                    <a:lstStyle/>
                    <a:p>
                      <a:pPr algn="ctr">
                        <a:spcBef>
                          <a:spcPts val="1200"/>
                        </a:spcBef>
                        <a:spcAft>
                          <a:spcPts val="0"/>
                        </a:spcAft>
                      </a:pPr>
                      <a:r>
                        <a:rPr lang="de-DE" sz="1600" b="1" dirty="0">
                          <a:solidFill>
                            <a:schemeClr val="accent6"/>
                          </a:solidFill>
                        </a:rPr>
                        <a:t>Anteil Frauen im angestellten Vertrieb</a:t>
                      </a:r>
                      <a:endParaRPr lang="de-DE" sz="1600" b="1" dirty="0">
                        <a:solidFill>
                          <a:schemeClr val="accent6"/>
                        </a:solidFill>
                        <a:latin typeface="Calibri"/>
                        <a:ea typeface="Calibri"/>
                        <a:cs typeface="Times New Roman"/>
                      </a:endParaRPr>
                    </a:p>
                  </a:txBody>
                  <a:tcPr marL="61906" marR="61906" marT="0" marB="0"/>
                </a:tc>
                <a:tc>
                  <a:txBody>
                    <a:bodyPr/>
                    <a:lstStyle/>
                    <a:p>
                      <a:pPr algn="ctr">
                        <a:spcBef>
                          <a:spcPts val="1200"/>
                        </a:spcBef>
                        <a:spcAft>
                          <a:spcPts val="0"/>
                        </a:spcAft>
                      </a:pPr>
                      <a:r>
                        <a:rPr lang="de-DE" sz="1600" b="1" dirty="0" smtClean="0">
                          <a:solidFill>
                            <a:schemeClr val="accent6"/>
                          </a:solidFill>
                        </a:rPr>
                        <a:t>Frauenanteil  bei Führungskräften im Vertrieb </a:t>
                      </a:r>
                      <a:endParaRPr lang="de-DE" sz="1600" b="1" dirty="0">
                        <a:solidFill>
                          <a:schemeClr val="accent6"/>
                        </a:solidFill>
                        <a:latin typeface="Calibri"/>
                        <a:ea typeface="Calibri"/>
                        <a:cs typeface="Times New Roman"/>
                      </a:endParaRPr>
                    </a:p>
                  </a:txBody>
                  <a:tcPr marL="61906" marR="61906" marT="0" marB="0"/>
                </a:tc>
                <a:tc>
                  <a:txBody>
                    <a:bodyPr/>
                    <a:lstStyle/>
                    <a:p>
                      <a:pPr algn="ctr">
                        <a:spcBef>
                          <a:spcPts val="1200"/>
                        </a:spcBef>
                        <a:spcAft>
                          <a:spcPts val="0"/>
                        </a:spcAft>
                      </a:pPr>
                      <a:r>
                        <a:rPr lang="de-DE" sz="1600" b="1" dirty="0" smtClean="0">
                          <a:solidFill>
                            <a:schemeClr val="accent6"/>
                          </a:solidFill>
                        </a:rPr>
                        <a:t>Vertreterinnen                </a:t>
                      </a:r>
                      <a:r>
                        <a:rPr lang="de-DE" sz="1600" b="1" dirty="0">
                          <a:solidFill>
                            <a:schemeClr val="accent6"/>
                          </a:solidFill>
                        </a:rPr>
                        <a:t>(§ 84 HGB)</a:t>
                      </a:r>
                      <a:endParaRPr lang="de-DE" sz="1600" b="1" dirty="0">
                        <a:solidFill>
                          <a:schemeClr val="accent6"/>
                        </a:solidFill>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Allianz</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30 %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14 %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15 %</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Debeka</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23 %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9 %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k. A.</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ERGO</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16 %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11 %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21 %</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Gothaer</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7 %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6 %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k. A.</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LVM</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21 %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10 %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15 %</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R &amp; V</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23 %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10 %</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Talanx</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13 %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0 %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10 %</a:t>
                      </a:r>
                      <a:endParaRPr lang="de-DE" sz="1400" b="1" dirty="0">
                        <a:latin typeface="Calibri"/>
                        <a:ea typeface="Calibri"/>
                        <a:cs typeface="Times New Roman"/>
                      </a:endParaRPr>
                    </a:p>
                  </a:txBody>
                  <a:tcPr marL="61906" marR="61906" marT="0" marB="0"/>
                </a:tc>
              </a:tr>
              <a:tr h="394669">
                <a:tc>
                  <a:txBody>
                    <a:bodyPr/>
                    <a:lstStyle/>
                    <a:p>
                      <a:pPr>
                        <a:spcBef>
                          <a:spcPts val="1200"/>
                        </a:spcBef>
                        <a:spcAft>
                          <a:spcPts val="0"/>
                        </a:spcAft>
                      </a:pPr>
                      <a:r>
                        <a:rPr lang="de-DE" sz="1400" b="1" dirty="0"/>
                        <a:t>Zurich</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10 %</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34%</a:t>
                      </a:r>
                      <a:endParaRPr lang="de-DE" sz="1400" b="1" dirty="0">
                        <a:latin typeface="Calibri"/>
                        <a:ea typeface="Calibri"/>
                        <a:cs typeface="Times New Roman"/>
                      </a:endParaRPr>
                    </a:p>
                  </a:txBody>
                  <a:tcPr marL="61906" marR="61906" marT="0" marB="0"/>
                </a:tc>
                <a:tc>
                  <a:txBody>
                    <a:bodyPr/>
                    <a:lstStyle/>
                    <a:p>
                      <a:pPr algn="ctr">
                        <a:spcBef>
                          <a:spcPts val="1200"/>
                        </a:spcBef>
                        <a:spcAft>
                          <a:spcPts val="0"/>
                        </a:spcAft>
                      </a:pPr>
                      <a:r>
                        <a:rPr lang="de-DE" sz="1400" b="1" dirty="0"/>
                        <a:t>11 %</a:t>
                      </a:r>
                      <a:endParaRPr lang="de-DE" sz="1400" b="1" dirty="0">
                        <a:latin typeface="Calibri"/>
                        <a:ea typeface="Calibri"/>
                        <a:cs typeface="Times New Roman"/>
                      </a:endParaRPr>
                    </a:p>
                  </a:txBody>
                  <a:tcPr marL="61906" marR="61906" marT="0" marB="0"/>
                </a:tc>
              </a:tr>
            </a:tbl>
          </a:graphicData>
        </a:graphic>
      </p:graphicFrame>
      <p:sp>
        <p:nvSpPr>
          <p:cNvPr id="17" name="Rechteck 16"/>
          <p:cNvSpPr/>
          <p:nvPr/>
        </p:nvSpPr>
        <p:spPr>
          <a:xfrm>
            <a:off x="1115616" y="5517232"/>
            <a:ext cx="5742384" cy="461665"/>
          </a:xfrm>
          <a:prstGeom prst="rect">
            <a:avLst/>
          </a:prstGeom>
        </p:spPr>
        <p:txBody>
          <a:bodyPr wrap="square">
            <a:spAutoFit/>
          </a:bodyPr>
          <a:lstStyle/>
          <a:p>
            <a:pPr lvl="0"/>
            <a:r>
              <a:rPr lang="de-DE" sz="1200" u="none" dirty="0" smtClean="0">
                <a:ea typeface="Calibri" pitchFamily="34" charset="0"/>
                <a:cs typeface="Times New Roman" pitchFamily="18" charset="0"/>
              </a:rPr>
              <a:t>k. A. keine Angaben</a:t>
            </a:r>
            <a:endParaRPr lang="de-DE" sz="1200" u="none" dirty="0" smtClean="0">
              <a:latin typeface="Arial" pitchFamily="34" charset="0"/>
              <a:cs typeface="Arial" pitchFamily="34" charset="0"/>
            </a:endParaRPr>
          </a:p>
          <a:p>
            <a:pPr lvl="0" eaLnBrk="0" hangingPunct="0"/>
            <a:r>
              <a:rPr lang="de-DE" sz="1200" u="none" dirty="0" smtClean="0">
                <a:ea typeface="Calibri" pitchFamily="34" charset="0"/>
                <a:cs typeface="Times New Roman" pitchFamily="18" charset="0"/>
              </a:rPr>
              <a:t>Quelle: BrunotteKonzept, eigene Befragung Anfang 2011</a:t>
            </a:r>
            <a:endParaRPr lang="de-DE" sz="1200" u="none"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rot="21359282" flipV="1">
            <a:off x="1042988" y="1492250"/>
            <a:ext cx="7942262" cy="366713"/>
          </a:xfrm>
          <a:prstGeom prst="rect">
            <a:avLst/>
          </a:prstGeom>
          <a:noFill/>
          <a:ln w="9525">
            <a:noFill/>
            <a:miter lim="800000"/>
            <a:headEnd/>
            <a:tailEnd/>
          </a:ln>
        </p:spPr>
        <p:txBody>
          <a:bodyPr rot="10800000">
            <a:spAutoFit/>
          </a:bodyPr>
          <a:lstStyle/>
          <a:p>
            <a:endParaRPr lang="de-DE" u="none" dirty="0">
              <a:latin typeface="Arial" charset="0"/>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Alles über Frauen…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pic>
        <p:nvPicPr>
          <p:cNvPr id="2" name="Picture 2" descr="C:\Users\Asus\AppData\Local\Temp\545647_R_K_B_by_Rainer Sturm_pixelio.de.jpg"/>
          <p:cNvPicPr>
            <a:picLocks noChangeAspect="1" noChangeArrowheads="1"/>
          </p:cNvPicPr>
          <p:nvPr/>
        </p:nvPicPr>
        <p:blipFill>
          <a:blip r:embed="rId4" cstate="print"/>
          <a:srcRect/>
          <a:stretch>
            <a:fillRect/>
          </a:stretch>
        </p:blipFill>
        <p:spPr bwMode="auto">
          <a:xfrm>
            <a:off x="1835696" y="1700808"/>
            <a:ext cx="5060664" cy="3600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in Vertrieben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graphicFrame>
        <p:nvGraphicFramePr>
          <p:cNvPr id="19" name="Tabelle 18"/>
          <p:cNvGraphicFramePr>
            <a:graphicFrameLocks noGrp="1"/>
          </p:cNvGraphicFramePr>
          <p:nvPr/>
        </p:nvGraphicFramePr>
        <p:xfrm>
          <a:off x="971600" y="1628800"/>
          <a:ext cx="7704855" cy="3190471"/>
        </p:xfrm>
        <a:graphic>
          <a:graphicData uri="http://schemas.openxmlformats.org/drawingml/2006/table">
            <a:tbl>
              <a:tblPr>
                <a:tableStyleId>{073A0DAA-6AF3-43AB-8588-CEC1D06C72B9}</a:tableStyleId>
              </a:tblPr>
              <a:tblGrid>
                <a:gridCol w="2934960"/>
                <a:gridCol w="1589721"/>
                <a:gridCol w="1589721"/>
                <a:gridCol w="1590453"/>
              </a:tblGrid>
              <a:tr h="709398">
                <a:tc>
                  <a:txBody>
                    <a:bodyPr/>
                    <a:lstStyle/>
                    <a:p>
                      <a:pPr>
                        <a:lnSpc>
                          <a:spcPct val="100000"/>
                        </a:lnSpc>
                        <a:spcBef>
                          <a:spcPts val="1200"/>
                        </a:spcBef>
                        <a:spcAft>
                          <a:spcPts val="0"/>
                        </a:spcAft>
                      </a:pPr>
                      <a:r>
                        <a:rPr lang="de-DE" sz="1600" b="1" dirty="0">
                          <a:solidFill>
                            <a:schemeClr val="accent6"/>
                          </a:solidFill>
                        </a:rPr>
                        <a:t>Unternehmen</a:t>
                      </a:r>
                      <a:endParaRPr lang="de-DE" sz="1600" b="1" dirty="0">
                        <a:solidFill>
                          <a:schemeClr val="accent6"/>
                        </a:solidFill>
                        <a:latin typeface="Calibri"/>
                        <a:ea typeface="Calibri"/>
                        <a:cs typeface="Times New Roman"/>
                      </a:endParaRPr>
                    </a:p>
                  </a:txBody>
                  <a:tcPr marL="67525" marR="67525" marT="0" marB="0"/>
                </a:tc>
                <a:tc>
                  <a:txBody>
                    <a:bodyPr/>
                    <a:lstStyle/>
                    <a:p>
                      <a:pPr algn="ctr">
                        <a:lnSpc>
                          <a:spcPct val="100000"/>
                        </a:lnSpc>
                        <a:spcBef>
                          <a:spcPts val="1200"/>
                        </a:spcBef>
                        <a:spcAft>
                          <a:spcPts val="0"/>
                        </a:spcAft>
                      </a:pPr>
                      <a:r>
                        <a:rPr lang="de-DE" sz="1600" b="1" dirty="0">
                          <a:solidFill>
                            <a:schemeClr val="accent6"/>
                          </a:solidFill>
                        </a:rPr>
                        <a:t>Anteil Frauen im angestellten Vertrieb</a:t>
                      </a:r>
                      <a:endParaRPr lang="de-DE" sz="1600" b="1" dirty="0">
                        <a:solidFill>
                          <a:schemeClr val="accent6"/>
                        </a:solidFill>
                        <a:latin typeface="Calibri"/>
                        <a:ea typeface="Calibri"/>
                        <a:cs typeface="Times New Roman"/>
                      </a:endParaRPr>
                    </a:p>
                  </a:txBody>
                  <a:tcPr marL="67525" marR="67525" marT="0" marB="0"/>
                </a:tc>
                <a:tc>
                  <a:txBody>
                    <a:bodyPr/>
                    <a:lstStyle/>
                    <a:p>
                      <a:pPr algn="ctr">
                        <a:lnSpc>
                          <a:spcPct val="100000"/>
                        </a:lnSpc>
                        <a:spcBef>
                          <a:spcPts val="1200"/>
                        </a:spcBef>
                        <a:spcAft>
                          <a:spcPts val="0"/>
                        </a:spcAft>
                      </a:pPr>
                      <a:r>
                        <a:rPr lang="de-DE" sz="1600" b="1" dirty="0" smtClean="0">
                          <a:solidFill>
                            <a:schemeClr val="accent6"/>
                          </a:solidFill>
                        </a:rPr>
                        <a:t>davon mit </a:t>
                      </a:r>
                      <a:r>
                        <a:rPr lang="de-DE" sz="1600" b="1" dirty="0">
                          <a:solidFill>
                            <a:schemeClr val="accent6"/>
                          </a:solidFill>
                        </a:rPr>
                        <a:t>Führungs-verantwortung</a:t>
                      </a:r>
                      <a:endParaRPr lang="de-DE" sz="1600" b="1" dirty="0">
                        <a:solidFill>
                          <a:schemeClr val="accent6"/>
                        </a:solidFill>
                        <a:latin typeface="Calibri"/>
                        <a:ea typeface="Calibri"/>
                        <a:cs typeface="Times New Roman"/>
                      </a:endParaRPr>
                    </a:p>
                  </a:txBody>
                  <a:tcPr marL="67525" marR="67525" marT="0" marB="0"/>
                </a:tc>
                <a:tc>
                  <a:txBody>
                    <a:bodyPr/>
                    <a:lstStyle/>
                    <a:p>
                      <a:pPr algn="ctr">
                        <a:lnSpc>
                          <a:spcPct val="100000"/>
                        </a:lnSpc>
                        <a:spcBef>
                          <a:spcPts val="1200"/>
                        </a:spcBef>
                        <a:spcAft>
                          <a:spcPts val="0"/>
                        </a:spcAft>
                      </a:pPr>
                      <a:r>
                        <a:rPr lang="de-DE" sz="1600" b="1" dirty="0" smtClean="0">
                          <a:solidFill>
                            <a:schemeClr val="accent6"/>
                          </a:solidFill>
                        </a:rPr>
                        <a:t>Vertreterinnen            (§ </a:t>
                      </a:r>
                      <a:r>
                        <a:rPr lang="de-DE" sz="1600" b="1" dirty="0">
                          <a:solidFill>
                            <a:schemeClr val="accent6"/>
                          </a:solidFill>
                        </a:rPr>
                        <a:t>84 HGB)</a:t>
                      </a:r>
                      <a:endParaRPr lang="de-DE" sz="1600" b="1" dirty="0">
                        <a:solidFill>
                          <a:schemeClr val="accent6"/>
                        </a:solidFill>
                        <a:latin typeface="Calibri"/>
                        <a:ea typeface="Calibri"/>
                        <a:cs typeface="Times New Roman"/>
                      </a:endParaRPr>
                    </a:p>
                  </a:txBody>
                  <a:tcPr marL="67525" marR="67525" marT="0" marB="0"/>
                </a:tc>
              </a:tr>
              <a:tr h="442467">
                <a:tc>
                  <a:txBody>
                    <a:bodyPr/>
                    <a:lstStyle/>
                    <a:p>
                      <a:pPr>
                        <a:lnSpc>
                          <a:spcPct val="150000"/>
                        </a:lnSpc>
                        <a:spcBef>
                          <a:spcPts val="1200"/>
                        </a:spcBef>
                        <a:spcAft>
                          <a:spcPts val="0"/>
                        </a:spcAft>
                      </a:pPr>
                      <a:r>
                        <a:rPr lang="de-DE" sz="1400" b="1" dirty="0"/>
                        <a:t>AWD</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keine Angestellten</a:t>
                      </a:r>
                      <a:endParaRPr lang="de-DE" sz="1400" b="1" dirty="0">
                        <a:latin typeface="Calibri"/>
                        <a:ea typeface="Calibri"/>
                        <a:cs typeface="Times New Roman"/>
                      </a:endParaRPr>
                    </a:p>
                  </a:txBody>
                  <a:tcPr marL="67525" marR="67525" marT="0" marB="0"/>
                </a:tc>
                <a:tc>
                  <a:txBody>
                    <a:bodyPr/>
                    <a:lstStyle/>
                    <a:p>
                      <a:pPr>
                        <a:lnSpc>
                          <a:spcPct val="150000"/>
                        </a:lnSpc>
                      </a:pPr>
                      <a:endParaRPr lang="de-DE" sz="1400" b="1" dirty="0">
                        <a:latin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20 %</a:t>
                      </a:r>
                      <a:endParaRPr lang="de-DE" sz="1400" b="1" dirty="0">
                        <a:latin typeface="Calibri"/>
                        <a:ea typeface="Calibri"/>
                        <a:cs typeface="Times New Roman"/>
                      </a:endParaRPr>
                    </a:p>
                  </a:txBody>
                  <a:tcPr marL="67525" marR="67525" marT="0" marB="0"/>
                </a:tc>
              </a:tr>
              <a:tr h="406923">
                <a:tc>
                  <a:txBody>
                    <a:bodyPr/>
                    <a:lstStyle/>
                    <a:p>
                      <a:pPr>
                        <a:lnSpc>
                          <a:spcPct val="150000"/>
                        </a:lnSpc>
                        <a:spcBef>
                          <a:spcPts val="1200"/>
                        </a:spcBef>
                        <a:spcAft>
                          <a:spcPts val="0"/>
                        </a:spcAft>
                      </a:pPr>
                      <a:r>
                        <a:rPr lang="de-DE" sz="1400" b="1" dirty="0"/>
                        <a:t>A.S.I. Wirtschaftsberatung AG</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0 %</a:t>
                      </a:r>
                      <a:endParaRPr lang="de-DE" sz="1400" b="1" dirty="0">
                        <a:latin typeface="Calibri"/>
                        <a:ea typeface="Calibri"/>
                        <a:cs typeface="Times New Roman"/>
                      </a:endParaRPr>
                    </a:p>
                  </a:txBody>
                  <a:tcPr marL="67525" marR="67525" marT="0" marB="0"/>
                </a:tc>
                <a:tc>
                  <a:txBody>
                    <a:bodyPr/>
                    <a:lstStyle/>
                    <a:p>
                      <a:pPr>
                        <a:lnSpc>
                          <a:spcPct val="150000"/>
                        </a:lnSpc>
                      </a:pPr>
                      <a:endParaRPr lang="de-DE" sz="1400" b="1" dirty="0">
                        <a:latin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23 %</a:t>
                      </a:r>
                      <a:endParaRPr lang="de-DE" sz="1400" b="1" dirty="0">
                        <a:latin typeface="Calibri"/>
                        <a:ea typeface="Calibri"/>
                        <a:cs typeface="Times New Roman"/>
                      </a:endParaRPr>
                    </a:p>
                  </a:txBody>
                  <a:tcPr marL="67525" marR="67525" marT="0" marB="0"/>
                </a:tc>
              </a:tr>
              <a:tr h="393867">
                <a:tc>
                  <a:txBody>
                    <a:bodyPr/>
                    <a:lstStyle/>
                    <a:p>
                      <a:pPr>
                        <a:lnSpc>
                          <a:spcPct val="150000"/>
                        </a:lnSpc>
                        <a:spcBef>
                          <a:spcPts val="1200"/>
                        </a:spcBef>
                        <a:spcAft>
                          <a:spcPts val="0"/>
                        </a:spcAft>
                      </a:pPr>
                      <a:r>
                        <a:rPr lang="de-DE" sz="1400" b="1" dirty="0"/>
                        <a:t>DVAG</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50 %</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1 %</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30 %</a:t>
                      </a:r>
                      <a:endParaRPr lang="de-DE" sz="1400" b="1" dirty="0">
                        <a:latin typeface="Calibri"/>
                        <a:ea typeface="Calibri"/>
                        <a:cs typeface="Times New Roman"/>
                      </a:endParaRPr>
                    </a:p>
                  </a:txBody>
                  <a:tcPr marL="67525" marR="67525" marT="0" marB="0"/>
                </a:tc>
              </a:tr>
              <a:tr h="409825">
                <a:tc>
                  <a:txBody>
                    <a:bodyPr/>
                    <a:lstStyle/>
                    <a:p>
                      <a:pPr>
                        <a:lnSpc>
                          <a:spcPct val="150000"/>
                        </a:lnSpc>
                        <a:spcBef>
                          <a:spcPts val="1200"/>
                        </a:spcBef>
                        <a:spcAft>
                          <a:spcPts val="0"/>
                        </a:spcAft>
                      </a:pPr>
                      <a:r>
                        <a:rPr lang="de-DE" sz="1400" b="1" dirty="0"/>
                        <a:t>MLP </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k. A.</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k. A.</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15 %</a:t>
                      </a:r>
                      <a:endParaRPr lang="de-DE" sz="1400" b="1" dirty="0">
                        <a:latin typeface="Calibri"/>
                        <a:ea typeface="Calibri"/>
                        <a:cs typeface="Times New Roman"/>
                      </a:endParaRPr>
                    </a:p>
                  </a:txBody>
                  <a:tcPr marL="67525" marR="67525" marT="0" marB="0"/>
                </a:tc>
              </a:tr>
              <a:tr h="405474">
                <a:tc>
                  <a:txBody>
                    <a:bodyPr/>
                    <a:lstStyle/>
                    <a:p>
                      <a:pPr>
                        <a:lnSpc>
                          <a:spcPct val="150000"/>
                        </a:lnSpc>
                        <a:spcBef>
                          <a:spcPts val="1200"/>
                        </a:spcBef>
                        <a:spcAft>
                          <a:spcPts val="0"/>
                        </a:spcAft>
                      </a:pPr>
                      <a:r>
                        <a:rPr lang="de-DE" sz="1400" b="1" dirty="0"/>
                        <a:t>OVB</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k. A.</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k. A.</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26 %</a:t>
                      </a:r>
                      <a:endParaRPr lang="de-DE" sz="1400" b="1" dirty="0">
                        <a:latin typeface="Calibri"/>
                        <a:ea typeface="Calibri"/>
                        <a:cs typeface="Times New Roman"/>
                      </a:endParaRPr>
                    </a:p>
                  </a:txBody>
                  <a:tcPr marL="67525" marR="67525" marT="0" marB="0"/>
                </a:tc>
              </a:tr>
              <a:tr h="400395">
                <a:tc>
                  <a:txBody>
                    <a:bodyPr/>
                    <a:lstStyle/>
                    <a:p>
                      <a:pPr>
                        <a:lnSpc>
                          <a:spcPct val="150000"/>
                        </a:lnSpc>
                        <a:spcBef>
                          <a:spcPts val="1200"/>
                        </a:spcBef>
                        <a:spcAft>
                          <a:spcPts val="0"/>
                        </a:spcAft>
                      </a:pPr>
                      <a:r>
                        <a:rPr lang="de-DE" sz="1400" b="1" dirty="0"/>
                        <a:t>Telis Finanz</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70 %</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50 %</a:t>
                      </a:r>
                      <a:endParaRPr lang="de-DE" sz="1400" b="1" dirty="0">
                        <a:latin typeface="Calibri"/>
                        <a:ea typeface="Calibri"/>
                        <a:cs typeface="Times New Roman"/>
                      </a:endParaRPr>
                    </a:p>
                  </a:txBody>
                  <a:tcPr marL="67525" marR="67525" marT="0" marB="0"/>
                </a:tc>
                <a:tc>
                  <a:txBody>
                    <a:bodyPr/>
                    <a:lstStyle/>
                    <a:p>
                      <a:pPr algn="ctr">
                        <a:lnSpc>
                          <a:spcPct val="150000"/>
                        </a:lnSpc>
                        <a:spcBef>
                          <a:spcPts val="1200"/>
                        </a:spcBef>
                        <a:spcAft>
                          <a:spcPts val="0"/>
                        </a:spcAft>
                      </a:pPr>
                      <a:r>
                        <a:rPr lang="de-DE" sz="1400" b="1" dirty="0"/>
                        <a:t>37 %</a:t>
                      </a:r>
                      <a:endParaRPr lang="de-DE" sz="1400" b="1" dirty="0">
                        <a:latin typeface="Calibri"/>
                        <a:ea typeface="Calibri"/>
                        <a:cs typeface="Times New Roman"/>
                      </a:endParaRPr>
                    </a:p>
                  </a:txBody>
                  <a:tcPr marL="67525" marR="67525" marT="0" marB="0"/>
                </a:tc>
              </a:tr>
            </a:tbl>
          </a:graphicData>
        </a:graphic>
      </p:graphicFrame>
      <p:sp>
        <p:nvSpPr>
          <p:cNvPr id="75779" name="Rectangle 3"/>
          <p:cNvSpPr>
            <a:spLocks noChangeArrowheads="1"/>
          </p:cNvSpPr>
          <p:nvPr/>
        </p:nvSpPr>
        <p:spPr bwMode="auto">
          <a:xfrm>
            <a:off x="971600" y="5349012"/>
            <a:ext cx="5400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 A. keine Angaben</a:t>
            </a:r>
            <a:endParaRPr kumimoji="0" lang="de-D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Quelle: BrunotteKonzept, eigene Befragung Anfang 2011</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als Maklerinnen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899592" y="1438261"/>
            <a:ext cx="7776864" cy="4278094"/>
          </a:xfrm>
          <a:prstGeom prst="rect">
            <a:avLst/>
          </a:prstGeom>
          <a:solidFill>
            <a:schemeClr val="bg1">
              <a:lumMod val="95000"/>
            </a:schemeClr>
          </a:solidFill>
        </p:spPr>
        <p:txBody>
          <a:bodyPr wrap="square">
            <a:spAutoFit/>
          </a:bodyPr>
          <a:lstStyle/>
          <a:p>
            <a:pPr>
              <a:buFont typeface="Arial" pitchFamily="34" charset="0"/>
              <a:buChar char="•"/>
            </a:pPr>
            <a:r>
              <a:rPr lang="de-DE" sz="2000" u="none" dirty="0" smtClean="0"/>
              <a:t>  </a:t>
            </a:r>
            <a:r>
              <a:rPr lang="de-DE" b="1" u="none" dirty="0" smtClean="0"/>
              <a:t>Noch sind nur 17 % aller Makler Frauen</a:t>
            </a:r>
          </a:p>
          <a:p>
            <a:pPr>
              <a:buFont typeface="Arial" pitchFamily="34" charset="0"/>
              <a:buChar char="•"/>
            </a:pPr>
            <a:endParaRPr lang="de-DE" b="1" u="none" dirty="0" smtClean="0"/>
          </a:p>
          <a:p>
            <a:pPr>
              <a:buFont typeface="Arial" pitchFamily="34" charset="0"/>
              <a:buChar char="•"/>
            </a:pPr>
            <a:r>
              <a:rPr lang="de-DE" b="1" u="none" dirty="0" smtClean="0"/>
              <a:t>  Dabei bietet die Selbstständigkeit als Maklerin mehr Flexibilität als eine </a:t>
            </a:r>
          </a:p>
          <a:p>
            <a:r>
              <a:rPr lang="de-DE" b="1" u="none" dirty="0" smtClean="0"/>
              <a:t>  </a:t>
            </a:r>
            <a:r>
              <a:rPr lang="de-DE" b="1" u="none" dirty="0" smtClean="0"/>
              <a:t>  </a:t>
            </a:r>
            <a:r>
              <a:rPr lang="de-DE" b="1" u="none" dirty="0" smtClean="0"/>
              <a:t>Tätigkeit als Angestellte. Beruf und Familie sind besser vereinbar</a:t>
            </a:r>
          </a:p>
          <a:p>
            <a:endParaRPr lang="de-DE" b="1" u="none" dirty="0" smtClean="0"/>
          </a:p>
          <a:p>
            <a:pPr>
              <a:buFont typeface="Arial" pitchFamily="34" charset="0"/>
              <a:buChar char="•"/>
            </a:pPr>
            <a:r>
              <a:rPr lang="de-DE" b="1" u="none" dirty="0" smtClean="0"/>
              <a:t>  Die Selbstständigkeit bewahrt Frauen vor der Karrierefalle (Alter 30 – 44)</a:t>
            </a:r>
          </a:p>
          <a:p>
            <a:pPr>
              <a:buFont typeface="Arial" pitchFamily="34" charset="0"/>
              <a:buChar char="•"/>
            </a:pPr>
            <a:endParaRPr lang="de-DE" b="1" u="none" dirty="0" smtClean="0"/>
          </a:p>
          <a:p>
            <a:pPr>
              <a:buFont typeface="Arial" pitchFamily="34" charset="0"/>
              <a:buChar char="•"/>
            </a:pPr>
            <a:r>
              <a:rPr lang="de-DE" b="1" u="none" dirty="0" smtClean="0"/>
              <a:t>  Beratungs- und Kundenorientierung von Frauen sind in der anspruchsvollen</a:t>
            </a:r>
          </a:p>
          <a:p>
            <a:r>
              <a:rPr lang="de-DE" b="1" u="none" dirty="0" smtClean="0"/>
              <a:t>   </a:t>
            </a:r>
            <a:r>
              <a:rPr lang="de-DE" b="1" u="none" dirty="0" smtClean="0"/>
              <a:t> Maklertätigkeit </a:t>
            </a:r>
            <a:r>
              <a:rPr lang="de-DE" b="1" u="none" dirty="0" smtClean="0"/>
              <a:t>besonders gefragt</a:t>
            </a:r>
          </a:p>
          <a:p>
            <a:pPr>
              <a:buFont typeface="Arial" pitchFamily="34" charset="0"/>
              <a:buChar char="•"/>
            </a:pPr>
            <a:endParaRPr lang="de-DE" b="1" u="none" dirty="0" smtClean="0"/>
          </a:p>
          <a:p>
            <a:pPr>
              <a:buFont typeface="Arial" pitchFamily="34" charset="0"/>
              <a:buChar char="•"/>
            </a:pPr>
            <a:r>
              <a:rPr lang="de-DE" b="1" u="none" dirty="0" smtClean="0"/>
              <a:t>  Maklerinnen werden zunehmend als Gesprächspartner von Gewerbe - und  </a:t>
            </a:r>
          </a:p>
          <a:p>
            <a:r>
              <a:rPr lang="de-DE" b="1" u="none" dirty="0" smtClean="0"/>
              <a:t>  </a:t>
            </a:r>
            <a:r>
              <a:rPr lang="de-DE" b="1" u="none" dirty="0" smtClean="0"/>
              <a:t>  </a:t>
            </a:r>
            <a:r>
              <a:rPr lang="de-DE" b="1" u="none" dirty="0" smtClean="0"/>
              <a:t>Industriekunden akzeptiert und treffen dort mittlerweile häufiger auf</a:t>
            </a:r>
          </a:p>
          <a:p>
            <a:r>
              <a:rPr lang="de-DE" b="1" u="none" dirty="0" smtClean="0"/>
              <a:t>  </a:t>
            </a:r>
            <a:r>
              <a:rPr lang="de-DE" b="1" u="none" dirty="0" smtClean="0"/>
              <a:t>  </a:t>
            </a:r>
            <a:r>
              <a:rPr lang="de-DE" b="1" u="none" dirty="0" smtClean="0"/>
              <a:t>Frauen als Verhandlungspartner (über 30 % MINT-Studienabsolventinnen)</a:t>
            </a:r>
          </a:p>
          <a:p>
            <a:endParaRPr lang="de-DE" b="1" u="none" dirty="0" smtClean="0"/>
          </a:p>
          <a:p>
            <a:pPr>
              <a:buFont typeface="Arial" pitchFamily="34" charset="0"/>
              <a:buChar char="•"/>
            </a:pPr>
            <a:r>
              <a:rPr lang="de-DE" b="1" u="none" dirty="0" smtClean="0"/>
              <a:t>  </a:t>
            </a:r>
            <a:r>
              <a:rPr lang="de-DE" b="1" u="none" dirty="0" smtClean="0"/>
              <a:t> Maklerberuf </a:t>
            </a:r>
            <a:r>
              <a:rPr lang="de-DE" b="1" u="none" dirty="0" smtClean="0"/>
              <a:t>auch für akademische Seiteneinsteigerinnen geeignet </a:t>
            </a:r>
            <a:endParaRPr lang="de-DE" b="1" u="none" dirty="0" smtClean="0">
              <a:solidFill>
                <a:schemeClr val="accent6"/>
              </a:solidFill>
            </a:endParaRP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als Maklerinnen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971600" y="1340768"/>
            <a:ext cx="8039080" cy="400110"/>
          </a:xfrm>
          <a:prstGeom prst="rect">
            <a:avLst/>
          </a:prstGeom>
        </p:spPr>
        <p:txBody>
          <a:bodyPr wrap="square">
            <a:spAutoFit/>
          </a:bodyPr>
          <a:lstStyle/>
          <a:p>
            <a:r>
              <a:rPr lang="de-DE" sz="2000" b="1" u="none" dirty="0" smtClean="0">
                <a:solidFill>
                  <a:schemeClr val="accent6"/>
                </a:solidFill>
              </a:rPr>
              <a:t>Frauen beraten Frauen</a:t>
            </a: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3" name="Rechteck 12"/>
          <p:cNvSpPr/>
          <p:nvPr/>
        </p:nvSpPr>
        <p:spPr>
          <a:xfrm>
            <a:off x="1043608" y="1844824"/>
            <a:ext cx="7128792" cy="3970318"/>
          </a:xfrm>
          <a:prstGeom prst="rect">
            <a:avLst/>
          </a:prstGeom>
          <a:solidFill>
            <a:schemeClr val="bg1">
              <a:lumMod val="95000"/>
            </a:schemeClr>
          </a:solidFill>
        </p:spPr>
        <p:txBody>
          <a:bodyPr wrap="square">
            <a:spAutoFit/>
          </a:bodyPr>
          <a:lstStyle/>
          <a:p>
            <a:r>
              <a:rPr lang="de-DE" b="1" u="none" dirty="0" smtClean="0"/>
              <a:t>Zum Beispiel </a:t>
            </a:r>
            <a:r>
              <a:rPr lang="de-DE" b="1" u="none" dirty="0" smtClean="0"/>
              <a:t>Svea </a:t>
            </a:r>
            <a:r>
              <a:rPr lang="de-DE" b="1" u="none" dirty="0" smtClean="0"/>
              <a:t>Kuschel:</a:t>
            </a:r>
          </a:p>
          <a:p>
            <a:r>
              <a:rPr lang="de-DE" b="1" u="none" dirty="0" smtClean="0"/>
              <a:t> </a:t>
            </a:r>
          </a:p>
          <a:p>
            <a:pPr>
              <a:buFont typeface="Arial" pitchFamily="34" charset="0"/>
              <a:buChar char="•"/>
            </a:pPr>
            <a:r>
              <a:rPr lang="de-DE" b="1" u="none" dirty="0" smtClean="0"/>
              <a:t>  machte sich mit 41 Jahren selbstständig</a:t>
            </a:r>
            <a:endParaRPr lang="de-DE" b="1" i="1" u="none" dirty="0" smtClean="0"/>
          </a:p>
          <a:p>
            <a:pPr>
              <a:buFont typeface="Arial" pitchFamily="34" charset="0"/>
              <a:buChar char="•"/>
            </a:pPr>
            <a:r>
              <a:rPr lang="de-DE" b="1" u="none" dirty="0" smtClean="0"/>
              <a:t>  gründete 1986 das erste Finanzdienstleistungsunternehmen für Frauen</a:t>
            </a:r>
          </a:p>
          <a:p>
            <a:r>
              <a:rPr lang="de-DE" b="1" u="none" dirty="0" smtClean="0"/>
              <a:t>   </a:t>
            </a:r>
            <a:r>
              <a:rPr lang="de-DE" b="1" u="none" dirty="0" smtClean="0"/>
              <a:t> in </a:t>
            </a:r>
            <a:r>
              <a:rPr lang="de-DE" b="1" u="none" dirty="0" smtClean="0"/>
              <a:t>Deutschland, das heute 20 Mitarbeiterinnen in Berlin, Hamburg und </a:t>
            </a:r>
          </a:p>
          <a:p>
            <a:r>
              <a:rPr lang="de-DE" b="1" u="none" dirty="0" smtClean="0"/>
              <a:t>   </a:t>
            </a:r>
            <a:r>
              <a:rPr lang="de-DE" b="1" u="none" dirty="0" smtClean="0"/>
              <a:t> München </a:t>
            </a:r>
            <a:r>
              <a:rPr lang="de-DE" b="1" u="none" dirty="0" smtClean="0"/>
              <a:t>beschäftigt</a:t>
            </a:r>
          </a:p>
          <a:p>
            <a:endParaRPr lang="de-DE" b="1" u="none" dirty="0" smtClean="0"/>
          </a:p>
          <a:p>
            <a:r>
              <a:rPr lang="de-DE" b="1" u="none" dirty="0" smtClean="0"/>
              <a:t> </a:t>
            </a:r>
            <a:r>
              <a:rPr lang="de-DE" b="1" u="none" dirty="0" smtClean="0"/>
              <a:t>Ihre Erfahrungen:</a:t>
            </a:r>
          </a:p>
          <a:p>
            <a:endParaRPr lang="de-DE" b="1" u="none" dirty="0" smtClean="0"/>
          </a:p>
          <a:p>
            <a:pPr>
              <a:buFont typeface="Arial" pitchFamily="34" charset="0"/>
              <a:buChar char="•"/>
            </a:pPr>
            <a:r>
              <a:rPr lang="de-DE" b="1" u="none" dirty="0" smtClean="0"/>
              <a:t> </a:t>
            </a:r>
            <a:r>
              <a:rPr lang="de-DE" b="1" u="none" dirty="0" smtClean="0"/>
              <a:t>  </a:t>
            </a:r>
            <a:r>
              <a:rPr lang="de-DE" b="1" u="none" dirty="0" smtClean="0"/>
              <a:t>Beraterinnen haben mehr Geduld </a:t>
            </a:r>
          </a:p>
          <a:p>
            <a:pPr>
              <a:buFont typeface="Arial" pitchFamily="34" charset="0"/>
              <a:buChar char="•"/>
            </a:pPr>
            <a:r>
              <a:rPr lang="de-DE" b="1" u="none" dirty="0" smtClean="0"/>
              <a:t>  </a:t>
            </a:r>
            <a:r>
              <a:rPr lang="de-DE" b="1" u="none" dirty="0" smtClean="0"/>
              <a:t> Frauen </a:t>
            </a:r>
            <a:r>
              <a:rPr lang="de-DE" b="1" u="none" dirty="0" smtClean="0"/>
              <a:t>empfehlen mehr (70 % Empfehlungen)</a:t>
            </a:r>
          </a:p>
          <a:p>
            <a:pPr>
              <a:buFont typeface="Arial" pitchFamily="34" charset="0"/>
              <a:buChar char="•"/>
            </a:pPr>
            <a:r>
              <a:rPr lang="de-DE" b="1" u="none" dirty="0" smtClean="0"/>
              <a:t>   </a:t>
            </a:r>
            <a:r>
              <a:rPr lang="de-DE" b="1" u="none" dirty="0" smtClean="0"/>
              <a:t>Frauen mögen keine Angstszenarien und kein Fachchinesisch</a:t>
            </a:r>
          </a:p>
          <a:p>
            <a:pPr>
              <a:buFont typeface="Arial" pitchFamily="34" charset="0"/>
              <a:buChar char="•"/>
            </a:pPr>
            <a:r>
              <a:rPr lang="de-DE" b="1" u="none" dirty="0" smtClean="0"/>
              <a:t>  </a:t>
            </a:r>
            <a:r>
              <a:rPr lang="de-DE" b="1" u="none" dirty="0" smtClean="0"/>
              <a:t> Frauenprodukte </a:t>
            </a:r>
            <a:r>
              <a:rPr lang="de-DE" b="1" u="none" dirty="0" smtClean="0"/>
              <a:t>sind überflüssig</a:t>
            </a:r>
          </a:p>
          <a:p>
            <a:pPr>
              <a:buFont typeface="Arial" pitchFamily="34" charset="0"/>
              <a:buChar char="•"/>
            </a:pPr>
            <a:r>
              <a:rPr lang="de-DE" b="1" u="none" dirty="0" smtClean="0"/>
              <a:t> </a:t>
            </a:r>
            <a:r>
              <a:rPr lang="de-DE" b="1" u="none" dirty="0" smtClean="0"/>
              <a:t>  </a:t>
            </a:r>
            <a:r>
              <a:rPr lang="de-DE" b="1" u="none" dirty="0" smtClean="0"/>
              <a:t>im Vordergrund steht  für Frauen ihre finanzielle Unabhängigkeit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Und nun?</a:t>
            </a:r>
            <a:endParaRPr lang="de-DE" sz="2400" b="1" u="none" dirty="0"/>
          </a:p>
        </p:txBody>
      </p:sp>
      <p:sp>
        <p:nvSpPr>
          <p:cNvPr id="9" name="Textfeld 8"/>
          <p:cNvSpPr txBox="1"/>
          <p:nvPr/>
        </p:nvSpPr>
        <p:spPr>
          <a:xfrm>
            <a:off x="1071538" y="2413337"/>
            <a:ext cx="7715304" cy="0"/>
          </a:xfrm>
          <a:prstGeom prst="rect">
            <a:avLst/>
          </a:prstGeom>
          <a:solidFill>
            <a:schemeClr val="bg1">
              <a:lumMod val="95000"/>
            </a:schemeClr>
          </a:solidFill>
        </p:spPr>
        <p:txBody>
          <a:bodyPr wrap="square" rtlCol="0">
            <a:spAutoFit/>
          </a:bodyPr>
          <a:lstStyle/>
          <a:p>
            <a:pPr marL="514350" indent="-514350">
              <a:buFont typeface="Arial" pitchFamily="34" charset="0"/>
              <a:buChar char="•"/>
            </a:pPr>
            <a:endParaRPr lang="de-DE" sz="2000" b="1" u="none" dirty="0" smtClean="0"/>
          </a:p>
          <a:p>
            <a:pPr marL="514350" indent="-514350"/>
            <a:r>
              <a:rPr lang="de-DE" sz="2000" b="1" u="none" dirty="0" smtClean="0"/>
              <a:t> </a:t>
            </a:r>
          </a:p>
          <a:p>
            <a:pPr marL="514350" indent="-514350">
              <a:buFont typeface="Arial" pitchFamily="34" charset="0"/>
              <a:buChar char="•"/>
            </a:pPr>
            <a:endParaRPr lang="de-DE" sz="2000" b="1" u="none" dirty="0" smtClean="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pic>
        <p:nvPicPr>
          <p:cNvPr id="6146" name="Picture 2"/>
          <p:cNvPicPr>
            <a:picLocks noChangeAspect="1" noChangeArrowheads="1"/>
          </p:cNvPicPr>
          <p:nvPr/>
        </p:nvPicPr>
        <p:blipFill>
          <a:blip r:embed="rId4" cstate="print"/>
          <a:srcRect/>
          <a:stretch>
            <a:fillRect/>
          </a:stretch>
        </p:blipFill>
        <p:spPr bwMode="auto">
          <a:xfrm>
            <a:off x="2357422" y="1845000"/>
            <a:ext cx="3888000" cy="3888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7715304" cy="461665"/>
          </a:xfrm>
          <a:prstGeom prst="rect">
            <a:avLst/>
          </a:prstGeom>
          <a:noFill/>
        </p:spPr>
        <p:txBody>
          <a:bodyPr wrap="square" rtlCol="0">
            <a:spAutoFit/>
          </a:bodyPr>
          <a:lstStyle/>
          <a:p>
            <a:r>
              <a:rPr lang="de-DE" sz="2400" b="1" u="none" dirty="0" smtClean="0"/>
              <a:t>Es tut sich was</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1214414" y="1340768"/>
            <a:ext cx="6957986" cy="4770537"/>
          </a:xfrm>
          <a:prstGeom prst="rect">
            <a:avLst/>
          </a:prstGeom>
          <a:solidFill>
            <a:schemeClr val="bg1">
              <a:lumMod val="95000"/>
            </a:schemeClr>
          </a:solidFill>
        </p:spPr>
        <p:txBody>
          <a:bodyPr wrap="square" rtlCol="0">
            <a:spAutoFit/>
          </a:bodyPr>
          <a:lstStyle/>
          <a:p>
            <a:pPr>
              <a:lnSpc>
                <a:spcPct val="150000"/>
              </a:lnSpc>
            </a:pPr>
            <a:r>
              <a:rPr lang="de-DE" sz="2000" u="none" dirty="0" smtClean="0"/>
              <a:t>  </a:t>
            </a:r>
            <a:r>
              <a:rPr lang="de-DE" sz="2000" b="1" u="none" dirty="0" smtClean="0">
                <a:solidFill>
                  <a:schemeClr val="accent6"/>
                </a:solidFill>
              </a:rPr>
              <a:t>Meldungen der letzten Monate</a:t>
            </a:r>
          </a:p>
          <a:p>
            <a:pPr>
              <a:buFont typeface="Arial" pitchFamily="34" charset="0"/>
              <a:buChar char="•"/>
            </a:pPr>
            <a:r>
              <a:rPr lang="de-DE" sz="2000" b="1" u="none" dirty="0" smtClean="0"/>
              <a:t> </a:t>
            </a:r>
            <a:r>
              <a:rPr lang="de-DE" b="1" u="none" dirty="0" smtClean="0"/>
              <a:t>Dr. Birgit König wird Vorstandsvorsitzende der APKV (Allianz)</a:t>
            </a:r>
          </a:p>
          <a:p>
            <a:pPr>
              <a:buFont typeface="Arial" pitchFamily="34" charset="0"/>
              <a:buChar char="•"/>
            </a:pPr>
            <a:endParaRPr lang="de-DE" b="1" u="none" dirty="0" smtClean="0"/>
          </a:p>
          <a:p>
            <a:pPr>
              <a:buFont typeface="Arial" pitchFamily="34" charset="0"/>
              <a:buChar char="•"/>
            </a:pPr>
            <a:r>
              <a:rPr lang="de-DE" b="1" u="none" dirty="0" smtClean="0"/>
              <a:t> Johanna Stefan übernimmt als erste Frau den Vorstandsvorsitz </a:t>
            </a:r>
          </a:p>
          <a:p>
            <a:r>
              <a:rPr lang="de-DE" b="1" u="none" dirty="0" smtClean="0"/>
              <a:t>   bei der Donau Versicherung (Österreich)</a:t>
            </a:r>
          </a:p>
          <a:p>
            <a:pPr>
              <a:buFont typeface="Arial" pitchFamily="34" charset="0"/>
              <a:buChar char="•"/>
            </a:pPr>
            <a:endParaRPr lang="de-DE" b="1" u="none" dirty="0" smtClean="0"/>
          </a:p>
          <a:p>
            <a:pPr>
              <a:buFont typeface="Arial" pitchFamily="34" charset="0"/>
              <a:buChar char="•"/>
            </a:pPr>
            <a:r>
              <a:rPr lang="de-DE" b="1" u="none" dirty="0" smtClean="0"/>
              <a:t> Marion </a:t>
            </a:r>
            <a:r>
              <a:rPr lang="de-DE" b="1" u="none" dirty="0" smtClean="0"/>
              <a:t>Ebentheuer</a:t>
            </a:r>
            <a:r>
              <a:rPr lang="de-DE" b="1" u="none" dirty="0" smtClean="0"/>
              <a:t> ist in die oberste Führungsetage der ADAC </a:t>
            </a:r>
          </a:p>
          <a:p>
            <a:r>
              <a:rPr lang="de-DE" b="1" u="none" dirty="0" smtClean="0"/>
              <a:t>   Versicherungen berufen worden </a:t>
            </a:r>
          </a:p>
          <a:p>
            <a:pPr>
              <a:buFont typeface="Arial" pitchFamily="34" charset="0"/>
              <a:buChar char="•"/>
            </a:pPr>
            <a:endParaRPr lang="de-DE" b="1" u="none" dirty="0" smtClean="0"/>
          </a:p>
          <a:p>
            <a:pPr>
              <a:buFont typeface="Arial" pitchFamily="34" charset="0"/>
              <a:buChar char="•"/>
            </a:pPr>
            <a:r>
              <a:rPr lang="de-DE" b="1" u="none" dirty="0" smtClean="0"/>
              <a:t> Die Versicherungskammer Bayern (VKB) hat mit Barbara Schick </a:t>
            </a:r>
          </a:p>
          <a:p>
            <a:r>
              <a:rPr lang="de-DE" b="1" u="none" dirty="0" smtClean="0"/>
              <a:t>   erstmals eine Frau im Konzernvorstand </a:t>
            </a:r>
          </a:p>
          <a:p>
            <a:pPr>
              <a:buFont typeface="Arial" pitchFamily="34" charset="0"/>
              <a:buChar char="•"/>
            </a:pPr>
            <a:endParaRPr lang="de-DE" b="1" u="none" dirty="0" smtClean="0"/>
          </a:p>
          <a:p>
            <a:pPr>
              <a:buFont typeface="Arial" pitchFamily="34" charset="0"/>
              <a:buChar char="•"/>
            </a:pPr>
            <a:r>
              <a:rPr lang="de-DE" b="1" u="none" dirty="0" smtClean="0"/>
              <a:t> Elke König soll die </a:t>
            </a:r>
            <a:r>
              <a:rPr lang="de-DE" b="1" u="none" dirty="0" smtClean="0"/>
              <a:t>Finanzaufsicht BaFin </a:t>
            </a:r>
            <a:r>
              <a:rPr lang="de-DE" b="1" u="none" dirty="0" smtClean="0"/>
              <a:t>leiten</a:t>
            </a:r>
          </a:p>
          <a:p>
            <a:pPr>
              <a:buFont typeface="Arial" pitchFamily="34" charset="0"/>
              <a:buChar char="•"/>
            </a:pPr>
            <a:endParaRPr lang="de-DE" b="1" u="none" dirty="0" smtClean="0"/>
          </a:p>
          <a:p>
            <a:pPr>
              <a:buFont typeface="Arial" pitchFamily="34" charset="0"/>
              <a:buChar char="•"/>
            </a:pPr>
            <a:r>
              <a:rPr lang="de-DE" b="1" u="none" dirty="0" smtClean="0"/>
              <a:t> Silke Grimm</a:t>
            </a:r>
            <a:r>
              <a:rPr lang="de-DE" u="none" dirty="0" smtClean="0"/>
              <a:t> </a:t>
            </a:r>
            <a:r>
              <a:rPr lang="de-DE" b="1" u="none" dirty="0" smtClean="0"/>
              <a:t>wird CFAO (</a:t>
            </a:r>
            <a:r>
              <a:rPr lang="de-DE" b="1" u="none" dirty="0" smtClean="0"/>
              <a:t>Chief</a:t>
            </a:r>
            <a:r>
              <a:rPr lang="de-DE" b="1" u="none" dirty="0" smtClean="0"/>
              <a:t> Financial </a:t>
            </a:r>
            <a:r>
              <a:rPr lang="de-DE" b="1" u="none" dirty="0" smtClean="0"/>
              <a:t>and</a:t>
            </a:r>
            <a:r>
              <a:rPr lang="de-DE" b="1" u="none" dirty="0" smtClean="0"/>
              <a:t> Administration Officer)</a:t>
            </a:r>
          </a:p>
          <a:p>
            <a:r>
              <a:rPr lang="de-DE" b="1" u="none" dirty="0" smtClean="0"/>
              <a:t>   im Vorstand der Euler Hermes Kreditversicherungs-AG</a:t>
            </a:r>
            <a:endParaRPr lang="de-DE" sz="2000" b="1" u="none"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7715304" cy="1938992"/>
          </a:xfrm>
          <a:prstGeom prst="rect">
            <a:avLst/>
          </a:prstGeom>
          <a:noFill/>
        </p:spPr>
        <p:txBody>
          <a:bodyPr wrap="square" rtlCol="0">
            <a:spAutoFit/>
          </a:bodyPr>
          <a:lstStyle/>
          <a:p>
            <a:r>
              <a:rPr lang="de-DE" sz="2400" b="1" u="none" dirty="0" smtClean="0"/>
              <a:t>Es tut sich was </a:t>
            </a:r>
          </a:p>
          <a:p>
            <a:endParaRPr lang="de-DE" sz="2400" b="1" u="none" dirty="0" smtClean="0"/>
          </a:p>
          <a:p>
            <a:endParaRPr lang="de-DE" sz="2400" b="1" u="none" dirty="0" smtClean="0"/>
          </a:p>
          <a:p>
            <a:endParaRPr lang="de-DE" sz="2400" b="1" u="none" dirty="0" smtClean="0"/>
          </a:p>
          <a:p>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1115616" y="1412776"/>
            <a:ext cx="7128792" cy="506292"/>
          </a:xfrm>
          <a:prstGeom prst="rect">
            <a:avLst/>
          </a:prstGeom>
          <a:solidFill>
            <a:schemeClr val="bg1">
              <a:lumMod val="95000"/>
            </a:schemeClr>
          </a:solidFill>
        </p:spPr>
        <p:txBody>
          <a:bodyPr wrap="square" rtlCol="0">
            <a:spAutoFit/>
          </a:bodyPr>
          <a:lstStyle/>
          <a:p>
            <a:pPr>
              <a:lnSpc>
                <a:spcPct val="150000"/>
              </a:lnSpc>
            </a:pPr>
            <a:r>
              <a:rPr lang="de-DE" sz="2000" b="1" u="none" dirty="0" smtClean="0">
                <a:solidFill>
                  <a:schemeClr val="accent6"/>
                </a:solidFill>
              </a:rPr>
              <a:t>Frauennetzwerke in der Versicherungsbranche</a:t>
            </a:r>
          </a:p>
        </p:txBody>
      </p:sp>
      <p:graphicFrame>
        <p:nvGraphicFramePr>
          <p:cNvPr id="13" name="Tabelle 12"/>
          <p:cNvGraphicFramePr>
            <a:graphicFrameLocks noGrp="1"/>
          </p:cNvGraphicFramePr>
          <p:nvPr/>
        </p:nvGraphicFramePr>
        <p:xfrm>
          <a:off x="1043608" y="2049396"/>
          <a:ext cx="7056784" cy="3819884"/>
        </p:xfrm>
        <a:graphic>
          <a:graphicData uri="http://schemas.openxmlformats.org/drawingml/2006/table">
            <a:tbl>
              <a:tblPr firstRow="1" bandRow="1">
                <a:tableStyleId>{2D5ABB26-0587-4C30-8999-92F81FD0307C}</a:tableStyleId>
              </a:tblPr>
              <a:tblGrid>
                <a:gridCol w="2407609"/>
                <a:gridCol w="4649175"/>
              </a:tblGrid>
              <a:tr h="545204">
                <a:tc>
                  <a:txBody>
                    <a:bodyPr/>
                    <a:lstStyle/>
                    <a:p>
                      <a:r>
                        <a:rPr lang="de-DE" b="1" dirty="0" smtClean="0"/>
                        <a:t>Unternehmen</a:t>
                      </a:r>
                      <a:endParaRPr lang="de-DE" b="1" dirty="0"/>
                    </a:p>
                  </a:txBody>
                  <a:tcPr/>
                </a:tc>
                <a:tc>
                  <a:txBody>
                    <a:bodyPr/>
                    <a:lstStyle/>
                    <a:p>
                      <a:endParaRPr lang="de-DE" b="1" dirty="0"/>
                    </a:p>
                  </a:txBody>
                  <a:tcPr/>
                </a:tc>
              </a:tr>
              <a:tr h="390900">
                <a:tc>
                  <a:txBody>
                    <a:bodyPr/>
                    <a:lstStyle/>
                    <a:p>
                      <a:r>
                        <a:rPr lang="de-DE" b="1" dirty="0" smtClean="0"/>
                        <a:t>ACE</a:t>
                      </a:r>
                      <a:endParaRPr lang="de-DE" b="1" dirty="0"/>
                    </a:p>
                  </a:txBody>
                  <a:tcPr/>
                </a:tc>
                <a:tc>
                  <a:txBody>
                    <a:bodyPr/>
                    <a:lstStyle/>
                    <a:p>
                      <a:r>
                        <a:rPr lang="de-DE" sz="1800" b="1" kern="1200" dirty="0" smtClean="0">
                          <a:solidFill>
                            <a:schemeClr val="tx1"/>
                          </a:solidFill>
                          <a:latin typeface="+mn-lt"/>
                          <a:ea typeface="+mn-ea"/>
                          <a:cs typeface="+mn-cs"/>
                        </a:rPr>
                        <a:t>Netzwerk-Veranstaltung für weibliche Risk Managerinnen und Großmaklerinnen </a:t>
                      </a:r>
                      <a:endParaRPr lang="de-DE" b="1" dirty="0"/>
                    </a:p>
                  </a:txBody>
                  <a:tcPr/>
                </a:tc>
              </a:tr>
              <a:tr h="714360">
                <a:tc>
                  <a:txBody>
                    <a:bodyPr/>
                    <a:lstStyle/>
                    <a:p>
                      <a:r>
                        <a:rPr lang="de-DE" b="1" dirty="0" smtClean="0"/>
                        <a:t>Allianz</a:t>
                      </a:r>
                      <a:endParaRPr lang="de-D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Mehrere Netzwerke, unterschiedliche Hierarchieebenen, durch Allianz gefördert</a:t>
                      </a:r>
                      <a:endParaRPr lang="de-DE" b="1" dirty="0"/>
                    </a:p>
                  </a:txBody>
                  <a:tcPr/>
                </a:tc>
              </a:tr>
              <a:tr h="545204">
                <a:tc>
                  <a:txBody>
                    <a:bodyPr/>
                    <a:lstStyle/>
                    <a:p>
                      <a:r>
                        <a:rPr lang="de-DE" sz="1800" b="1" kern="1200" dirty="0" smtClean="0">
                          <a:solidFill>
                            <a:schemeClr val="tx1"/>
                          </a:solidFill>
                          <a:latin typeface="+mn-lt"/>
                          <a:ea typeface="+mn-ea"/>
                          <a:cs typeface="+mn-cs"/>
                        </a:rPr>
                        <a:t>ERGO</a:t>
                      </a:r>
                      <a:endParaRPr lang="de-DE" b="1" dirty="0"/>
                    </a:p>
                  </a:txBody>
                  <a:tcPr/>
                </a:tc>
                <a:tc>
                  <a:txBody>
                    <a:bodyPr/>
                    <a:lstStyle/>
                    <a:p>
                      <a:r>
                        <a:rPr lang="de-DE" sz="1800" b="1" kern="1200" dirty="0" smtClean="0">
                          <a:solidFill>
                            <a:schemeClr val="tx1"/>
                          </a:solidFill>
                          <a:latin typeface="+mn-lt"/>
                          <a:ea typeface="+mn-ea"/>
                          <a:cs typeface="+mn-cs"/>
                        </a:rPr>
                        <a:t>„Women Business Lunch" an sieben ERGO Standorten seit 2011</a:t>
                      </a:r>
                      <a:endParaRPr lang="de-DE" b="1" dirty="0"/>
                    </a:p>
                  </a:txBody>
                  <a:tcPr/>
                </a:tc>
              </a:tr>
              <a:tr h="545204">
                <a:tc>
                  <a:txBody>
                    <a:bodyPr/>
                    <a:lstStyle/>
                    <a:p>
                      <a:r>
                        <a:rPr lang="de-DE" sz="1800" b="1" kern="1200" dirty="0" smtClean="0">
                          <a:solidFill>
                            <a:schemeClr val="tx1"/>
                          </a:solidFill>
                          <a:latin typeface="+mn-lt"/>
                          <a:ea typeface="+mn-ea"/>
                          <a:cs typeface="+mn-cs"/>
                        </a:rPr>
                        <a:t>Swiss Re</a:t>
                      </a:r>
                      <a:endParaRPr lang="de-DE" b="1" dirty="0"/>
                    </a:p>
                  </a:txBody>
                  <a:tcPr/>
                </a:tc>
                <a:tc>
                  <a:txBody>
                    <a:bodyPr/>
                    <a:lstStyle/>
                    <a:p>
                      <a:r>
                        <a:rPr lang="de-DE" b="1" dirty="0" smtClean="0"/>
                        <a:t>Netzwerk in München seit 2008, in Zürich bereits länger</a:t>
                      </a:r>
                      <a:endParaRPr lang="de-DE" b="1" dirty="0"/>
                    </a:p>
                  </a:txBody>
                  <a:tcPr/>
                </a:tc>
              </a:tr>
              <a:tr h="556620">
                <a:tc>
                  <a:txBody>
                    <a:bodyPr/>
                    <a:lstStyle/>
                    <a:p>
                      <a:r>
                        <a:rPr lang="de-DE" sz="1800" b="1" kern="1200" dirty="0" smtClean="0">
                          <a:solidFill>
                            <a:schemeClr val="tx1"/>
                          </a:solidFill>
                          <a:latin typeface="+mn-lt"/>
                          <a:ea typeface="+mn-ea"/>
                          <a:cs typeface="+mn-cs"/>
                        </a:rPr>
                        <a:t>Wüstenrot &amp; Württembergische </a:t>
                      </a:r>
                      <a:endParaRPr lang="de-DE" b="1" dirty="0"/>
                    </a:p>
                  </a:txBody>
                  <a:tcPr/>
                </a:tc>
                <a:tc>
                  <a:txBody>
                    <a:bodyPr/>
                    <a:lstStyle/>
                    <a:p>
                      <a:r>
                        <a:rPr lang="de-DE" b="1" dirty="0" smtClean="0"/>
                        <a:t>Netzwerk in Planung</a:t>
                      </a:r>
                      <a:endParaRPr lang="de-DE" b="1" dirty="0"/>
                    </a:p>
                  </a:txBody>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7715304" cy="461665"/>
          </a:xfrm>
          <a:prstGeom prst="rect">
            <a:avLst/>
          </a:prstGeom>
          <a:noFill/>
        </p:spPr>
        <p:txBody>
          <a:bodyPr wrap="square" rtlCol="0">
            <a:spAutoFit/>
          </a:bodyPr>
          <a:lstStyle/>
          <a:p>
            <a:r>
              <a:rPr lang="de-DE" sz="2400" b="1" u="none" dirty="0" smtClean="0"/>
              <a:t>Es tut sich was</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971600" y="1340768"/>
            <a:ext cx="7416824" cy="400110"/>
          </a:xfrm>
          <a:prstGeom prst="rect">
            <a:avLst/>
          </a:prstGeom>
          <a:solidFill>
            <a:schemeClr val="bg1">
              <a:lumMod val="95000"/>
            </a:schemeClr>
          </a:solidFill>
        </p:spPr>
        <p:txBody>
          <a:bodyPr wrap="square" rtlCol="0">
            <a:spAutoFit/>
          </a:bodyPr>
          <a:lstStyle/>
          <a:p>
            <a:r>
              <a:rPr lang="de-DE" sz="2000" b="1" u="none" dirty="0" smtClean="0">
                <a:solidFill>
                  <a:schemeClr val="accent6"/>
                </a:solidFill>
              </a:rPr>
              <a:t>  Das Frauennetzwerk des VDVM in Stichworten</a:t>
            </a:r>
            <a:endParaRPr lang="de-DE" sz="2000" b="1" u="none" dirty="0" smtClean="0"/>
          </a:p>
        </p:txBody>
      </p:sp>
      <p:graphicFrame>
        <p:nvGraphicFramePr>
          <p:cNvPr id="13" name="Tabelle 12"/>
          <p:cNvGraphicFramePr>
            <a:graphicFrameLocks noGrp="1"/>
          </p:cNvGraphicFramePr>
          <p:nvPr/>
        </p:nvGraphicFramePr>
        <p:xfrm>
          <a:off x="971599" y="1772816"/>
          <a:ext cx="7416824" cy="3867215"/>
        </p:xfrm>
        <a:graphic>
          <a:graphicData uri="http://schemas.openxmlformats.org/drawingml/2006/table">
            <a:tbl>
              <a:tblPr firstRow="1" bandRow="1">
                <a:tableStyleId>{2D5ABB26-0587-4C30-8999-92F81FD0307C}</a:tableStyleId>
              </a:tblPr>
              <a:tblGrid>
                <a:gridCol w="1440161"/>
                <a:gridCol w="5976663"/>
              </a:tblGrid>
              <a:tr h="849695">
                <a:tc>
                  <a:txBody>
                    <a:bodyPr/>
                    <a:lstStyle/>
                    <a:p>
                      <a:pPr algn="l"/>
                      <a:r>
                        <a:rPr lang="de-DE" sz="2000" b="1" u="none" dirty="0" smtClean="0"/>
                        <a:t> </a:t>
                      </a:r>
                      <a:r>
                        <a:rPr lang="de-DE" sz="2000" b="1" u="none" dirty="0" smtClean="0">
                          <a:solidFill>
                            <a:schemeClr val="accent6"/>
                          </a:solidFill>
                        </a:rPr>
                        <a:t>Ziel</a:t>
                      </a:r>
                      <a:endParaRPr lang="de-DE" sz="2000" dirty="0"/>
                    </a:p>
                  </a:txBody>
                  <a:tcPr/>
                </a:tc>
                <a:tc>
                  <a:txBody>
                    <a:bodyPr/>
                    <a:lstStyle/>
                    <a:p>
                      <a:pPr>
                        <a:buFont typeface="Arial" pitchFamily="34" charset="0"/>
                        <a:buNone/>
                      </a:pPr>
                      <a:r>
                        <a:rPr lang="de-DE" b="1" u="none" dirty="0" smtClean="0"/>
                        <a:t>weibliche Führungskräfte sowie Frauen auf dem Weg dorthin    </a:t>
                      </a:r>
                    </a:p>
                    <a:p>
                      <a:r>
                        <a:rPr lang="de-DE" b="1" u="none" dirty="0" smtClean="0"/>
                        <a:t>unterstützen und vernetzen. Das Netzwerk ist grundsätzlich für Frauen aller Hierarchiestufen  offen.</a:t>
                      </a:r>
                      <a:endParaRPr lang="de-DE" dirty="0"/>
                    </a:p>
                  </a:txBody>
                  <a:tcPr/>
                </a:tc>
              </a:tr>
              <a:tr h="849695">
                <a:tc>
                  <a:txBody>
                    <a:bodyPr/>
                    <a:lstStyle/>
                    <a:p>
                      <a:pPr algn="l"/>
                      <a:r>
                        <a:rPr lang="de-DE" sz="2000" b="1" u="none" dirty="0" smtClean="0"/>
                        <a:t> </a:t>
                      </a:r>
                      <a:r>
                        <a:rPr lang="de-DE" sz="2000" b="1" u="none" dirty="0" smtClean="0">
                          <a:solidFill>
                            <a:schemeClr val="accent6"/>
                          </a:solidFill>
                        </a:rPr>
                        <a:t>Zielgruppe</a:t>
                      </a:r>
                      <a:endParaRPr lang="de-DE" sz="2000" dirty="0"/>
                    </a:p>
                  </a:txBody>
                  <a:tcPr/>
                </a:tc>
                <a:tc>
                  <a:txBody>
                    <a:bodyPr/>
                    <a:lstStyle/>
                    <a:p>
                      <a:pPr>
                        <a:buFont typeface="Arial" pitchFamily="34" charset="0"/>
                        <a:buNone/>
                      </a:pPr>
                      <a:r>
                        <a:rPr lang="de-DE" b="1" u="none" dirty="0" smtClean="0"/>
                        <a:t>Frauen aus Versicherungsmaklerunternehmen,     Versicherungsgesellschaften, öffentlichen Einrichtungen (IHK etc.), Hochschulen, Berufsbildungsinstituten, Verbänden und anderen  Frauennetzwerken</a:t>
                      </a:r>
                      <a:endParaRPr lang="de-DE" dirty="0"/>
                    </a:p>
                  </a:txBody>
                  <a:tcPr/>
                </a:tc>
              </a:tr>
              <a:tr h="849695">
                <a:tc>
                  <a:txBody>
                    <a:bodyPr/>
                    <a:lstStyle/>
                    <a:p>
                      <a:pPr algn="l"/>
                      <a:r>
                        <a:rPr lang="de-DE" sz="2000" b="1" u="none" dirty="0" smtClean="0">
                          <a:solidFill>
                            <a:schemeClr val="accent6"/>
                          </a:solidFill>
                        </a:rPr>
                        <a:t> Partner</a:t>
                      </a:r>
                      <a:endParaRPr lang="de-DE" sz="2000" b="1" dirty="0">
                        <a:solidFill>
                          <a:schemeClr val="accent6"/>
                        </a:solidFill>
                      </a:endParaRPr>
                    </a:p>
                  </a:txBody>
                  <a:tcPr/>
                </a:tc>
                <a:tc>
                  <a:txBody>
                    <a:bodyPr/>
                    <a:lstStyle/>
                    <a:p>
                      <a:r>
                        <a:rPr lang="de-DE" b="1" u="none" dirty="0" smtClean="0"/>
                        <a:t>Industrie- und Handelskammern, weitere Kooperationen sind geplant, z.B. mit dem Frauennetzwerk von ACE</a:t>
                      </a:r>
                      <a:endParaRPr lang="de-DE" dirty="0"/>
                    </a:p>
                  </a:txBody>
                  <a:tcPr/>
                </a:tc>
              </a:tr>
              <a:tr h="849695">
                <a:tc>
                  <a:txBody>
                    <a:bodyPr/>
                    <a:lstStyle/>
                    <a:p>
                      <a:r>
                        <a:rPr lang="de-DE" sz="2000" b="1" u="none" dirty="0" smtClean="0">
                          <a:solidFill>
                            <a:schemeClr val="accent6"/>
                          </a:solidFill>
                        </a:rPr>
                        <a:t>Initiatorin, Kontakt</a:t>
                      </a:r>
                      <a:endParaRPr lang="de-DE" sz="2000" dirty="0"/>
                    </a:p>
                  </a:txBody>
                  <a:tcPr/>
                </a:tc>
                <a:tc>
                  <a:txBody>
                    <a:bodyPr/>
                    <a:lstStyle/>
                    <a:p>
                      <a:pPr>
                        <a:buFont typeface="Arial" pitchFamily="34" charset="0"/>
                        <a:buNone/>
                      </a:pPr>
                      <a:r>
                        <a:rPr lang="de-DE" b="1" u="none" dirty="0" smtClean="0"/>
                        <a:t>Adelheid Marscheider, VDVM</a:t>
                      </a:r>
                    </a:p>
                    <a:p>
                      <a:pPr>
                        <a:buFont typeface="Arial" pitchFamily="34" charset="0"/>
                        <a:buNone/>
                      </a:pPr>
                      <a:r>
                        <a:rPr lang="de-DE" b="1" u="none" dirty="0" smtClean="0"/>
                        <a:t>Adelheid Marscheider Versicherungsmakler GmbH &amp; Co. KG</a:t>
                      </a:r>
                    </a:p>
                    <a:p>
                      <a:r>
                        <a:rPr lang="en-US" b="1" u="none" dirty="0" smtClean="0"/>
                        <a:t> email</a:t>
                      </a:r>
                      <a:r>
                        <a:rPr lang="en-US" b="1" u="none" dirty="0" smtClean="0"/>
                        <a:t>: adelheid.marscheider@marscheider.de</a:t>
                      </a:r>
                      <a:endParaRPr lang="de-DE" dirty="0"/>
                    </a:p>
                  </a:txBody>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692697"/>
            <a:ext cx="7715304" cy="830997"/>
          </a:xfrm>
          <a:prstGeom prst="rect">
            <a:avLst/>
          </a:prstGeom>
          <a:noFill/>
        </p:spPr>
        <p:txBody>
          <a:bodyPr wrap="square" rtlCol="0">
            <a:spAutoFit/>
          </a:bodyPr>
          <a:lstStyle/>
          <a:p>
            <a:r>
              <a:rPr lang="de-DE" sz="2400" b="1" u="none" dirty="0" smtClean="0"/>
              <a:t>Lösungsansätze für mehr Frauen in Führungspositionen und im Vertrieb von Versicherungen  </a:t>
            </a:r>
            <a:endParaRPr lang="de-DE" sz="2400" b="1" u="none" dirty="0"/>
          </a:p>
        </p:txBody>
      </p:sp>
      <p:sp>
        <p:nvSpPr>
          <p:cNvPr id="11" name="Rechteck 10"/>
          <p:cNvSpPr/>
          <p:nvPr/>
        </p:nvSpPr>
        <p:spPr>
          <a:xfrm>
            <a:off x="899592" y="1556792"/>
            <a:ext cx="7958688" cy="400110"/>
          </a:xfrm>
          <a:prstGeom prst="rect">
            <a:avLst/>
          </a:prstGeom>
          <a:solidFill>
            <a:schemeClr val="bg1">
              <a:lumMod val="95000"/>
            </a:schemeClr>
          </a:solidFill>
        </p:spPr>
        <p:txBody>
          <a:bodyPr wrap="square">
            <a:spAutoFit/>
          </a:bodyPr>
          <a:lstStyle/>
          <a:p>
            <a:r>
              <a:rPr lang="de-DE" sz="1200" u="none" dirty="0" smtClean="0">
                <a:solidFill>
                  <a:schemeClr val="accent6"/>
                </a:solidFill>
              </a:rPr>
              <a:t> </a:t>
            </a:r>
            <a:r>
              <a:rPr lang="de-DE" sz="2000" b="1" u="none" dirty="0" smtClean="0">
                <a:solidFill>
                  <a:schemeClr val="accent6"/>
                </a:solidFill>
              </a:rPr>
              <a:t>Was Unternehmen tun können</a:t>
            </a:r>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3" name="Textfeld 12"/>
          <p:cNvSpPr txBox="1"/>
          <p:nvPr/>
        </p:nvSpPr>
        <p:spPr>
          <a:xfrm>
            <a:off x="1223938" y="2509830"/>
            <a:ext cx="7715304" cy="1015663"/>
          </a:xfrm>
          <a:prstGeom prst="rect">
            <a:avLst/>
          </a:prstGeom>
          <a:solidFill>
            <a:schemeClr val="bg1">
              <a:lumMod val="95000"/>
            </a:schemeClr>
          </a:solidFill>
        </p:spPr>
        <p:txBody>
          <a:bodyPr wrap="square" rtlCol="0">
            <a:spAutoFit/>
          </a:bodyPr>
          <a:lstStyle/>
          <a:p>
            <a:pPr marL="514350" indent="-514350">
              <a:buFont typeface="Arial" pitchFamily="34" charset="0"/>
              <a:buChar char="•"/>
            </a:pPr>
            <a:endParaRPr lang="de-DE" sz="2000" b="1" u="none" dirty="0" smtClean="0"/>
          </a:p>
          <a:p>
            <a:pPr marL="514350" indent="-514350"/>
            <a:r>
              <a:rPr lang="de-DE" sz="2000" b="1" u="none" dirty="0" smtClean="0"/>
              <a:t> </a:t>
            </a:r>
          </a:p>
          <a:p>
            <a:pPr marL="514350" indent="-514350">
              <a:buFont typeface="Arial" pitchFamily="34" charset="0"/>
              <a:buChar char="•"/>
            </a:pPr>
            <a:endParaRPr lang="de-DE" sz="2000" b="1" u="none" dirty="0" smtClean="0"/>
          </a:p>
        </p:txBody>
      </p:sp>
      <p:sp>
        <p:nvSpPr>
          <p:cNvPr id="14" name="Textfeld 13"/>
          <p:cNvSpPr txBox="1"/>
          <p:nvPr/>
        </p:nvSpPr>
        <p:spPr>
          <a:xfrm>
            <a:off x="899592" y="2132856"/>
            <a:ext cx="7704856" cy="4001095"/>
          </a:xfrm>
          <a:prstGeom prst="rect">
            <a:avLst/>
          </a:prstGeom>
          <a:solidFill>
            <a:schemeClr val="bg1">
              <a:lumMod val="95000"/>
            </a:schemeClr>
          </a:solidFill>
        </p:spPr>
        <p:txBody>
          <a:bodyPr wrap="square" rtlCol="0">
            <a:spAutoFit/>
          </a:bodyPr>
          <a:lstStyle/>
          <a:p>
            <a:pPr>
              <a:buFont typeface="Arial" pitchFamily="34" charset="0"/>
              <a:buChar char="•"/>
            </a:pPr>
            <a:r>
              <a:rPr lang="de-DE" sz="2000" u="none" dirty="0" smtClean="0"/>
              <a:t>  </a:t>
            </a:r>
            <a:r>
              <a:rPr lang="de-DE" b="1" u="none" dirty="0" smtClean="0"/>
              <a:t>Unternehmenskultur und Werte auf „Frauenkompatibilität“ überprüfen</a:t>
            </a:r>
          </a:p>
          <a:p>
            <a:pPr>
              <a:buFont typeface="Arial" pitchFamily="34" charset="0"/>
              <a:buChar char="•"/>
            </a:pPr>
            <a:r>
              <a:rPr lang="de-DE" b="1" u="none" dirty="0" smtClean="0"/>
              <a:t>  Verfahren zur Leistungsbeurteilung objektiv gestalten (objektive Kriterien</a:t>
            </a:r>
          </a:p>
          <a:p>
            <a:r>
              <a:rPr lang="de-DE" b="1" u="none" dirty="0" smtClean="0"/>
              <a:t>    verwenden und Geschlechterstereotypen vermeiden)</a:t>
            </a:r>
          </a:p>
          <a:p>
            <a:pPr>
              <a:buFont typeface="Arial" pitchFamily="34" charset="0"/>
              <a:buChar char="•"/>
            </a:pPr>
            <a:r>
              <a:rPr lang="de-DE" b="1" u="none" dirty="0" smtClean="0"/>
              <a:t>  Frauen fordern und fördern, Verantwortung übertragen</a:t>
            </a:r>
          </a:p>
          <a:p>
            <a:pPr>
              <a:buFont typeface="Arial" pitchFamily="34" charset="0"/>
              <a:buChar char="•"/>
            </a:pPr>
            <a:r>
              <a:rPr lang="de-DE" b="1" u="none" dirty="0" smtClean="0"/>
              <a:t>  Rollenvorbilder : über erfolgreiche Frauen im Unternehmen berichten</a:t>
            </a:r>
          </a:p>
          <a:p>
            <a:pPr>
              <a:buFont typeface="Arial" pitchFamily="34" charset="0"/>
              <a:buChar char="•"/>
            </a:pPr>
            <a:r>
              <a:rPr lang="de-DE" b="1" u="none" dirty="0" smtClean="0"/>
              <a:t>  Familienfreundlich werden: Rahmenbedingungen zur Vereinbarkeit</a:t>
            </a:r>
          </a:p>
          <a:p>
            <a:r>
              <a:rPr lang="de-DE" b="1" u="none" dirty="0" smtClean="0"/>
              <a:t>    von Beruf und Familie schaffen und familienfeindliche Arbeitszeiten</a:t>
            </a:r>
          </a:p>
          <a:p>
            <a:r>
              <a:rPr lang="de-DE" b="1" u="none" dirty="0" smtClean="0"/>
              <a:t>    begrenzen – für Männer und Frauen </a:t>
            </a:r>
          </a:p>
          <a:p>
            <a:pPr>
              <a:buFont typeface="Arial" pitchFamily="34" charset="0"/>
              <a:buChar char="•"/>
            </a:pPr>
            <a:r>
              <a:rPr lang="de-DE" b="1" u="none" dirty="0" smtClean="0"/>
              <a:t>  Optionszeitenmodelle für Männer und Frauen anbieten (Sabbatjahr, </a:t>
            </a:r>
          </a:p>
          <a:p>
            <a:r>
              <a:rPr lang="de-DE" b="1" u="none" dirty="0" smtClean="0"/>
              <a:t>    Weiterbildung, </a:t>
            </a:r>
            <a:r>
              <a:rPr lang="de-DE" b="1" u="none" dirty="0" smtClean="0"/>
              <a:t>Familienzeit, Pflege </a:t>
            </a:r>
            <a:r>
              <a:rPr lang="de-DE" b="1" u="none" dirty="0" smtClean="0"/>
              <a:t>von Angehörigen)</a:t>
            </a:r>
          </a:p>
          <a:p>
            <a:pPr>
              <a:buFont typeface="Arial" pitchFamily="34" charset="0"/>
              <a:buChar char="•"/>
            </a:pPr>
            <a:r>
              <a:rPr lang="de-DE" b="1" u="none" dirty="0" smtClean="0"/>
              <a:t>  auf gemischte Teams setzen</a:t>
            </a:r>
          </a:p>
          <a:p>
            <a:pPr>
              <a:buFont typeface="Arial" pitchFamily="34" charset="0"/>
              <a:buChar char="•"/>
            </a:pPr>
            <a:r>
              <a:rPr lang="de-DE" b="1" u="none" dirty="0" smtClean="0"/>
              <a:t>  mehr Frauen im Vertrieb einstellen </a:t>
            </a:r>
          </a:p>
          <a:p>
            <a:pPr>
              <a:buFont typeface="Arial" pitchFamily="34" charset="0"/>
              <a:buChar char="•"/>
            </a:pPr>
            <a:r>
              <a:rPr lang="de-DE" b="1" u="none" dirty="0" smtClean="0"/>
              <a:t>  Frauen-Netzwerke fördern</a:t>
            </a:r>
          </a:p>
          <a:p>
            <a:pPr>
              <a:buFont typeface="Arial" pitchFamily="34" charset="0"/>
              <a:buChar char="•"/>
            </a:pPr>
            <a:r>
              <a:rPr lang="de-DE" b="1" u="none" dirty="0" smtClean="0"/>
              <a:t>  Frauenquote für die einzelnen Führungsebene festlegen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692697"/>
            <a:ext cx="7715304" cy="830997"/>
          </a:xfrm>
          <a:prstGeom prst="rect">
            <a:avLst/>
          </a:prstGeom>
          <a:noFill/>
        </p:spPr>
        <p:txBody>
          <a:bodyPr wrap="square" rtlCol="0">
            <a:spAutoFit/>
          </a:bodyPr>
          <a:lstStyle/>
          <a:p>
            <a:r>
              <a:rPr lang="de-DE" sz="2400" b="1" u="none" dirty="0" smtClean="0"/>
              <a:t>Lösungsansätze für mehr Frauen in Führungspositionen und im Vertrieb von Versicherungen  </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223938" y="1438260"/>
            <a:ext cx="7786742" cy="276999"/>
          </a:xfrm>
          <a:prstGeom prst="rect">
            <a:avLst/>
          </a:prstGeom>
        </p:spPr>
        <p:txBody>
          <a:bodyPr wrap="square">
            <a:spAutoFit/>
          </a:bodyPr>
          <a:lstStyle/>
          <a:p>
            <a:endParaRPr lang="de-DE" sz="1200"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971600" y="1556792"/>
            <a:ext cx="7704856" cy="4339650"/>
          </a:xfrm>
          <a:prstGeom prst="rect">
            <a:avLst/>
          </a:prstGeom>
          <a:solidFill>
            <a:schemeClr val="bg1">
              <a:lumMod val="95000"/>
            </a:schemeClr>
          </a:solidFill>
        </p:spPr>
        <p:txBody>
          <a:bodyPr wrap="square" rtlCol="0">
            <a:spAutoFit/>
          </a:bodyPr>
          <a:lstStyle/>
          <a:p>
            <a:r>
              <a:rPr lang="de-DE" sz="2000" u="none" dirty="0" smtClean="0">
                <a:solidFill>
                  <a:schemeClr val="accent6"/>
                </a:solidFill>
              </a:rPr>
              <a:t> </a:t>
            </a:r>
            <a:r>
              <a:rPr lang="de-DE" sz="2000" b="1" u="none" dirty="0" smtClean="0">
                <a:solidFill>
                  <a:schemeClr val="accent6"/>
                </a:solidFill>
              </a:rPr>
              <a:t>Was Frauen tun sollten</a:t>
            </a:r>
          </a:p>
          <a:p>
            <a:endParaRPr lang="de-DE" sz="2000" b="1" u="none" dirty="0" smtClean="0">
              <a:solidFill>
                <a:schemeClr val="accent6"/>
              </a:solidFill>
            </a:endParaRPr>
          </a:p>
          <a:p>
            <a:pPr>
              <a:buFont typeface="Arial" pitchFamily="34" charset="0"/>
              <a:buChar char="•"/>
            </a:pPr>
            <a:r>
              <a:rPr lang="de-DE" b="1" u="none" dirty="0" smtClean="0"/>
              <a:t>  Verantwortung übernehmen</a:t>
            </a:r>
          </a:p>
          <a:p>
            <a:pPr>
              <a:buFont typeface="Arial" pitchFamily="34" charset="0"/>
              <a:buChar char="•"/>
            </a:pPr>
            <a:endParaRPr lang="de-DE" b="1" u="none" dirty="0" smtClean="0"/>
          </a:p>
          <a:p>
            <a:pPr>
              <a:buFont typeface="Arial" pitchFamily="34" charset="0"/>
              <a:buChar char="•"/>
            </a:pPr>
            <a:r>
              <a:rPr lang="de-DE" b="1" u="none" dirty="0" smtClean="0"/>
              <a:t>  Mutiger werden und Initiative ergreifen </a:t>
            </a:r>
          </a:p>
          <a:p>
            <a:pPr>
              <a:buFont typeface="Arial" pitchFamily="34" charset="0"/>
              <a:buChar char="•"/>
            </a:pPr>
            <a:endParaRPr lang="de-DE" b="1" u="none" dirty="0" smtClean="0"/>
          </a:p>
          <a:p>
            <a:pPr>
              <a:buFont typeface="Arial" pitchFamily="34" charset="0"/>
              <a:buChar char="•"/>
            </a:pPr>
            <a:r>
              <a:rPr lang="de-DE" b="1" u="none" dirty="0" smtClean="0"/>
              <a:t>  Hang zur Perfektion begrenzen und mehr Mut zu Entscheidungen haben</a:t>
            </a:r>
          </a:p>
          <a:p>
            <a:pPr>
              <a:buFont typeface="Arial" pitchFamily="34" charset="0"/>
              <a:buChar char="•"/>
            </a:pPr>
            <a:endParaRPr lang="de-DE" b="1" u="none" dirty="0" smtClean="0"/>
          </a:p>
          <a:p>
            <a:pPr>
              <a:buFont typeface="Arial" pitchFamily="34" charset="0"/>
              <a:buChar char="•"/>
            </a:pPr>
            <a:r>
              <a:rPr lang="de-DE" b="1" u="none" dirty="0" smtClean="0"/>
              <a:t>  Über den Tellerrand schauen und nicht ausschließlich die aktuelle Aufgabe</a:t>
            </a:r>
          </a:p>
          <a:p>
            <a:r>
              <a:rPr lang="de-DE" b="1" u="none" dirty="0" smtClean="0"/>
              <a:t>    und den eigenen Arbeitgeber im Blick haben</a:t>
            </a:r>
          </a:p>
          <a:p>
            <a:pPr>
              <a:buFont typeface="Arial" pitchFamily="34" charset="0"/>
              <a:buChar char="•"/>
            </a:pPr>
            <a:endParaRPr lang="de-DE" b="1" u="none" dirty="0" smtClean="0"/>
          </a:p>
          <a:p>
            <a:pPr>
              <a:buFont typeface="Arial" pitchFamily="34" charset="0"/>
              <a:buChar char="•"/>
            </a:pPr>
            <a:r>
              <a:rPr lang="de-DE" b="1" u="none" dirty="0" smtClean="0"/>
              <a:t>  Als Führungskraft jüngere Frauen fördern und sie bei der Übernahme von</a:t>
            </a:r>
          </a:p>
          <a:p>
            <a:r>
              <a:rPr lang="de-DE" b="1" u="none" dirty="0" smtClean="0"/>
              <a:t>    Verantwortung bestärken</a:t>
            </a:r>
          </a:p>
          <a:p>
            <a:pPr>
              <a:buFont typeface="Arial" pitchFamily="34" charset="0"/>
              <a:buChar char="•"/>
            </a:pPr>
            <a:endParaRPr lang="de-DE" b="1" u="none" dirty="0" smtClean="0"/>
          </a:p>
          <a:p>
            <a:pPr>
              <a:buFont typeface="Arial" pitchFamily="34" charset="0"/>
              <a:buChar char="•"/>
            </a:pPr>
            <a:r>
              <a:rPr lang="de-DE" b="1" u="none" dirty="0" smtClean="0"/>
              <a:t>  </a:t>
            </a:r>
            <a:r>
              <a:rPr lang="de-DE" b="1" u="none" dirty="0" smtClean="0"/>
              <a:t>Sich </a:t>
            </a:r>
            <a:r>
              <a:rPr lang="de-DE" b="1" u="none" dirty="0" smtClean="0"/>
              <a:t>vernetzen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2" cstate="print"/>
          <a:srcRect/>
          <a:stretch>
            <a:fillRect/>
          </a:stretch>
        </p:blipFill>
        <p:spPr bwMode="auto">
          <a:xfrm>
            <a:off x="428596" y="785794"/>
            <a:ext cx="285750" cy="409575"/>
          </a:xfrm>
          <a:prstGeom prst="rect">
            <a:avLst/>
          </a:prstGeom>
          <a:noFill/>
          <a:ln w="9525">
            <a:noFill/>
            <a:miter lim="800000"/>
            <a:headEnd/>
            <a:tailEnd/>
          </a:ln>
        </p:spPr>
      </p:pic>
      <p:sp>
        <p:nvSpPr>
          <p:cNvPr id="6150" name="Text Box 4"/>
          <p:cNvSpPr txBox="1">
            <a:spLocks noChangeArrowheads="1"/>
          </p:cNvSpPr>
          <p:nvPr/>
        </p:nvSpPr>
        <p:spPr bwMode="auto">
          <a:xfrm rot="21359282" flipV="1">
            <a:off x="1042988" y="1492250"/>
            <a:ext cx="7942262" cy="366713"/>
          </a:xfrm>
          <a:prstGeom prst="rect">
            <a:avLst/>
          </a:prstGeom>
          <a:noFill/>
          <a:ln w="9525">
            <a:noFill/>
            <a:miter lim="800000"/>
            <a:headEnd/>
            <a:tailEnd/>
          </a:ln>
        </p:spPr>
        <p:txBody>
          <a:bodyPr rot="10800000">
            <a:spAutoFit/>
          </a:bodyPr>
          <a:lstStyle/>
          <a:p>
            <a:endParaRPr lang="de-DE" u="none" dirty="0">
              <a:latin typeface="Arial" charset="0"/>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857232"/>
            <a:ext cx="184731" cy="369332"/>
          </a:xfrm>
          <a:prstGeom prst="rect">
            <a:avLst/>
          </a:prstGeom>
          <a:noFill/>
        </p:spPr>
        <p:txBody>
          <a:bodyPr wrap="none" rtlCol="0">
            <a:spAutoFit/>
          </a:bodyPr>
          <a:lstStyle/>
          <a:p>
            <a:endParaRPr lang="de-DE" b="1" u="none" dirty="0"/>
          </a:p>
        </p:txBody>
      </p:sp>
      <p:sp>
        <p:nvSpPr>
          <p:cNvPr id="11" name="Textfeld 10"/>
          <p:cNvSpPr txBox="1"/>
          <p:nvPr/>
        </p:nvSpPr>
        <p:spPr>
          <a:xfrm>
            <a:off x="1142976" y="714356"/>
            <a:ext cx="7572428" cy="461665"/>
          </a:xfrm>
          <a:prstGeom prst="rect">
            <a:avLst/>
          </a:prstGeom>
          <a:noFill/>
        </p:spPr>
        <p:txBody>
          <a:bodyPr wrap="square" rtlCol="0">
            <a:spAutoFit/>
          </a:bodyPr>
          <a:lstStyle/>
          <a:p>
            <a:r>
              <a:rPr lang="de-DE" sz="2400" b="1" u="none" dirty="0" smtClean="0"/>
              <a:t>Starke Frauen sind am Start – starten Sie mit!</a:t>
            </a:r>
            <a:endParaRPr lang="de-DE" sz="2400" b="1" u="none" dirty="0"/>
          </a:p>
        </p:txBody>
      </p:sp>
      <p:pic>
        <p:nvPicPr>
          <p:cNvPr id="13" name="Grafik 12" descr="BrunotteLogo.png"/>
          <p:cNvPicPr>
            <a:picLocks noChangeAspect="1"/>
          </p:cNvPicPr>
          <p:nvPr/>
        </p:nvPicPr>
        <p:blipFill>
          <a:blip r:embed="rId3" cstate="print"/>
          <a:srcRect/>
          <a:stretch>
            <a:fillRect/>
          </a:stretch>
        </p:blipFill>
        <p:spPr bwMode="auto">
          <a:xfrm>
            <a:off x="4000496" y="5715016"/>
            <a:ext cx="3730517" cy="500066"/>
          </a:xfrm>
          <a:prstGeom prst="rect">
            <a:avLst/>
          </a:prstGeom>
          <a:noFill/>
          <a:ln w="9525">
            <a:noFill/>
            <a:miter lim="800000"/>
            <a:headEnd/>
            <a:tailEnd/>
          </a:ln>
        </p:spPr>
      </p:pic>
      <p:sp>
        <p:nvSpPr>
          <p:cNvPr id="19" name="Fußzeilenplatzhalter 18"/>
          <p:cNvSpPr>
            <a:spLocks noGrp="1"/>
          </p:cNvSpPr>
          <p:nvPr>
            <p:ph type="ftr" sz="quarter" idx="10"/>
          </p:nvPr>
        </p:nvSpPr>
        <p:spPr/>
        <p:txBody>
          <a:bodyPr/>
          <a:lstStyle/>
          <a:p>
            <a:pPr algn="l"/>
            <a:r>
              <a:rPr lang="de-DE" b="1" u="none" dirty="0" smtClean="0"/>
              <a:t>©BrunotteKonzept</a:t>
            </a:r>
            <a:endParaRPr lang="de-DE" b="1" u="none" dirty="0"/>
          </a:p>
        </p:txBody>
      </p:sp>
      <p:pic>
        <p:nvPicPr>
          <p:cNvPr id="1026" name="Picture 2" descr="C:\Users\Asus\AppData\Local\Temp\12892_R_B_by_Dietmar Meinert_pixelio.de.jpg"/>
          <p:cNvPicPr>
            <a:picLocks noChangeAspect="1" noChangeArrowheads="1"/>
          </p:cNvPicPr>
          <p:nvPr/>
        </p:nvPicPr>
        <p:blipFill>
          <a:blip r:embed="rId4" cstate="print"/>
          <a:srcRect/>
          <a:stretch>
            <a:fillRect/>
          </a:stretch>
        </p:blipFill>
        <p:spPr bwMode="auto">
          <a:xfrm>
            <a:off x="1158240" y="1591056"/>
            <a:ext cx="6827520" cy="3675888"/>
          </a:xfrm>
          <a:prstGeom prst="rect">
            <a:avLst/>
          </a:prstGeom>
          <a:noFill/>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fill="hold"/>
                                        <p:tgtEl>
                                          <p:spTgt spid="13"/>
                                        </p:tgtEl>
                                        <p:attrNameLst>
                                          <p:attrName>ppt_x</p:attrName>
                                        </p:attrNameLst>
                                      </p:cBhvr>
                                      <p:tavLst>
                                        <p:tav tm="0">
                                          <p:val>
                                            <p:strVal val="#ppt_x"/>
                                          </p:val>
                                        </p:tav>
                                        <p:tav tm="100000">
                                          <p:val>
                                            <p:strVal val="#ppt_x"/>
                                          </p:val>
                                        </p:tav>
                                      </p:tavLst>
                                    </p:anim>
                                    <p:anim calcmode="lin" valueType="num">
                                      <p:cBhvr additive="base">
                                        <p:cTn id="14"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Arbeitsleben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1123896" y="1556792"/>
            <a:ext cx="7552560" cy="4093428"/>
          </a:xfrm>
          <a:prstGeom prst="rect">
            <a:avLst/>
          </a:prstGeom>
          <a:solidFill>
            <a:schemeClr val="bg1">
              <a:lumMod val="95000"/>
            </a:schemeClr>
          </a:solidFill>
        </p:spPr>
        <p:txBody>
          <a:bodyPr wrap="square" rtlCol="0">
            <a:spAutoFit/>
          </a:bodyPr>
          <a:lstStyle/>
          <a:p>
            <a:endParaRPr lang="de-DE" sz="2000" dirty="0" smtClean="0"/>
          </a:p>
          <a:p>
            <a:pPr>
              <a:buFont typeface="Arial" pitchFamily="34" charset="0"/>
              <a:buChar char="•"/>
            </a:pPr>
            <a:r>
              <a:rPr lang="de-DE" sz="2000" b="1" dirty="0" smtClean="0"/>
              <a:t>﻿</a:t>
            </a:r>
            <a:r>
              <a:rPr lang="de-DE" sz="2000" b="1" u="none" dirty="0" smtClean="0"/>
              <a:t> </a:t>
            </a:r>
            <a:r>
              <a:rPr lang="de-DE" b="1" u="none" dirty="0" smtClean="0"/>
              <a:t>Frauen haben oft gebrochene Erwerbsbiografien. Das reduziert ihre</a:t>
            </a:r>
          </a:p>
          <a:p>
            <a:r>
              <a:rPr lang="de-DE" b="1" u="none" dirty="0" smtClean="0"/>
              <a:t>   Einkommens- und  Karrierechancen</a:t>
            </a:r>
          </a:p>
          <a:p>
            <a:r>
              <a:rPr lang="de-DE" b="1" u="none" dirty="0" smtClean="0"/>
              <a:t> </a:t>
            </a:r>
          </a:p>
          <a:p>
            <a:pPr>
              <a:buFont typeface="Arial" pitchFamily="34" charset="0"/>
              <a:buChar char="•"/>
            </a:pPr>
            <a:r>
              <a:rPr lang="de-DE" b="1" u="none" dirty="0" smtClean="0"/>
              <a:t> Im </a:t>
            </a:r>
            <a:r>
              <a:rPr lang="de-DE" b="1" u="none" dirty="0" smtClean="0"/>
              <a:t>„gebärfähigen“ </a:t>
            </a:r>
            <a:r>
              <a:rPr lang="de-DE" b="1" u="none" dirty="0" smtClean="0"/>
              <a:t>Alter zwischen 30 und 44 Jahren sind ihre </a:t>
            </a:r>
          </a:p>
          <a:p>
            <a:r>
              <a:rPr lang="de-DE" b="1" u="none" dirty="0" smtClean="0"/>
              <a:t>   Karrierechancen im Vergleich mit Männern besonders schlecht</a:t>
            </a:r>
          </a:p>
          <a:p>
            <a:r>
              <a:rPr lang="de-DE" b="1" u="none" dirty="0" smtClean="0"/>
              <a:t>   („statistische Diskriminierung“)</a:t>
            </a:r>
          </a:p>
          <a:p>
            <a:pPr>
              <a:buFont typeface="Arial" pitchFamily="34" charset="0"/>
              <a:buChar char="•"/>
            </a:pPr>
            <a:endParaRPr lang="de-DE" u="none" dirty="0" smtClean="0"/>
          </a:p>
          <a:p>
            <a:pPr>
              <a:buFont typeface="Arial" pitchFamily="34" charset="0"/>
              <a:buChar char="•"/>
            </a:pPr>
            <a:r>
              <a:rPr lang="de-DE" b="1" u="none" dirty="0" smtClean="0"/>
              <a:t> Frauen arbeiten in schlechter bezahlten Berufen als Männer</a:t>
            </a:r>
          </a:p>
          <a:p>
            <a:pPr>
              <a:buFont typeface="Arial" pitchFamily="34" charset="0"/>
              <a:buChar char="•"/>
            </a:pPr>
            <a:endParaRPr lang="de-DE" b="1" u="none" dirty="0" smtClean="0"/>
          </a:p>
          <a:p>
            <a:pPr>
              <a:buFont typeface="Arial" pitchFamily="34" charset="0"/>
              <a:buChar char="•"/>
            </a:pPr>
            <a:r>
              <a:rPr lang="de-DE" b="1" u="none" dirty="0" smtClean="0"/>
              <a:t> Frauen verdienen bei gleichen Aufgaben 23 % weniger als      </a:t>
            </a:r>
          </a:p>
          <a:p>
            <a:r>
              <a:rPr lang="de-DE" b="1" u="none" dirty="0" smtClean="0"/>
              <a:t>   Männer</a:t>
            </a:r>
            <a:r>
              <a:rPr lang="de-DE" u="none" dirty="0" smtClean="0"/>
              <a:t> </a:t>
            </a:r>
          </a:p>
          <a:p>
            <a:pPr>
              <a:buFont typeface="Arial" pitchFamily="34" charset="0"/>
              <a:buChar char="•"/>
            </a:pPr>
            <a:endParaRPr lang="de-DE" sz="2000" b="1" u="none" dirty="0" smtClean="0"/>
          </a:p>
          <a:p>
            <a:r>
              <a:rPr lang="de-DE" sz="2000" b="1" u="none" dirty="0" smtClean="0"/>
              <a:t> </a:t>
            </a:r>
            <a:endParaRPr lang="de-DE" sz="2000" u="non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1538" y="1194911"/>
            <a:ext cx="7500990" cy="2431435"/>
          </a:xfrm>
          <a:prstGeom prst="rect">
            <a:avLst/>
          </a:prstGeom>
          <a:solidFill>
            <a:schemeClr val="bg1">
              <a:lumMod val="95000"/>
            </a:schemeClr>
          </a:solidFill>
        </p:spPr>
        <p:txBody>
          <a:bodyPr wrap="square" rtlCol="0">
            <a:spAutoFit/>
          </a:bodyPr>
          <a:lstStyle/>
          <a:p>
            <a:r>
              <a:rPr lang="de-DE" sz="2000" b="1" u="none" dirty="0" smtClean="0"/>
              <a:t>Disclaimer und Quellen:</a:t>
            </a:r>
          </a:p>
          <a:p>
            <a:endParaRPr lang="de-DE" b="1" u="none" dirty="0" smtClean="0"/>
          </a:p>
          <a:p>
            <a:pPr>
              <a:defRPr/>
            </a:pPr>
            <a:r>
              <a:rPr lang="de-DE" sz="1600" b="1" u="none" dirty="0" smtClean="0"/>
              <a:t>Diese Präsentation wurde nach bestem Wissen erstellt. Dennoch können wir keine Haftung für Richtigkeit und Aktualität der Angaben übernehmen. Produktbeispiele dienen der Illustration und stellen keine Empfehlungen dar. Die Präsentation unterliegt dem Urheberrecht. </a:t>
            </a:r>
          </a:p>
          <a:p>
            <a:r>
              <a:rPr lang="de-DE" sz="1600" b="1" u="none" dirty="0" smtClean="0"/>
              <a:t>Das Bildmaterial stammt von </a:t>
            </a:r>
            <a:r>
              <a:rPr lang="de-DE" sz="1600" b="1" u="none" dirty="0" smtClean="0">
                <a:solidFill>
                  <a:schemeClr val="accent6"/>
                </a:solidFill>
                <a:hlinkClick r:id="rId2"/>
              </a:rPr>
              <a:t>www.pixelio.de</a:t>
            </a:r>
            <a:endParaRPr lang="de-DE" sz="1600" b="1" u="none" dirty="0" smtClean="0">
              <a:solidFill>
                <a:schemeClr val="accent6"/>
              </a:solidFill>
            </a:endParaRPr>
          </a:p>
          <a:p>
            <a:endParaRPr lang="de-DE" u="none" dirty="0" smtClean="0"/>
          </a:p>
          <a:p>
            <a:r>
              <a:rPr lang="de-DE" sz="1600" u="none" dirty="0" smtClean="0"/>
              <a:t>Stand: Oktober 2011</a:t>
            </a:r>
            <a:endParaRPr lang="de-DE" sz="1600" dirty="0"/>
          </a:p>
        </p:txBody>
      </p:sp>
      <p:sp>
        <p:nvSpPr>
          <p:cNvPr id="6" name="Fußzeilenplatzhalter 5"/>
          <p:cNvSpPr>
            <a:spLocks noGrp="1"/>
          </p:cNvSpPr>
          <p:nvPr>
            <p:ph type="ftr" sz="quarter" idx="10"/>
          </p:nvPr>
        </p:nvSpPr>
        <p:spPr>
          <a:xfrm>
            <a:off x="892943" y="6215082"/>
            <a:ext cx="7358114" cy="476250"/>
          </a:xfrm>
        </p:spPr>
        <p:txBody>
          <a:bodyPr/>
          <a:lstStyle/>
          <a:p>
            <a:pPr algn="l"/>
            <a:r>
              <a:rPr lang="de-DE" b="1" u="none" dirty="0" smtClean="0"/>
              <a:t>©BrunotteKonzept</a:t>
            </a:r>
            <a:endParaRPr lang="de-DE" b="1" u="non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7675786" cy="461665"/>
          </a:xfrm>
          <a:prstGeom prst="rect">
            <a:avLst/>
          </a:prstGeom>
          <a:noFill/>
        </p:spPr>
        <p:txBody>
          <a:bodyPr wrap="square" rtlCol="0">
            <a:spAutoFit/>
          </a:bodyPr>
          <a:lstStyle/>
          <a:p>
            <a:r>
              <a:rPr lang="de-DE" sz="2400" b="1" u="none" dirty="0" smtClean="0"/>
              <a:t>Große Einkommensunterschiede</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20" name="Textfeld 19"/>
          <p:cNvSpPr txBox="1"/>
          <p:nvPr/>
        </p:nvSpPr>
        <p:spPr>
          <a:xfrm>
            <a:off x="1071538" y="6000769"/>
            <a:ext cx="5055046" cy="276999"/>
          </a:xfrm>
          <a:prstGeom prst="rect">
            <a:avLst/>
          </a:prstGeom>
          <a:noFill/>
        </p:spPr>
        <p:txBody>
          <a:bodyPr wrap="square" rtlCol="0">
            <a:spAutoFit/>
          </a:bodyPr>
          <a:lstStyle/>
          <a:p>
            <a:r>
              <a:rPr lang="de-DE" sz="1200" u="none" dirty="0" smtClean="0"/>
              <a:t>Quelle: Statistisches Bundesamt</a:t>
            </a:r>
            <a:endParaRPr lang="de-DE" sz="1200" u="none" dirty="0"/>
          </a:p>
        </p:txBody>
      </p:sp>
      <p:graphicFrame>
        <p:nvGraphicFramePr>
          <p:cNvPr id="12" name="Object 5"/>
          <p:cNvGraphicFramePr>
            <a:graphicFrameLocks noChangeAspect="1"/>
          </p:cNvGraphicFramePr>
          <p:nvPr/>
        </p:nvGraphicFramePr>
        <p:xfrm>
          <a:off x="1182689" y="1762125"/>
          <a:ext cx="7104088" cy="418642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hteck 12"/>
          <p:cNvSpPr/>
          <p:nvPr/>
        </p:nvSpPr>
        <p:spPr>
          <a:xfrm>
            <a:off x="1071538" y="1428737"/>
            <a:ext cx="7460902" cy="369332"/>
          </a:xfrm>
          <a:prstGeom prst="rect">
            <a:avLst/>
          </a:prstGeom>
        </p:spPr>
        <p:txBody>
          <a:bodyPr wrap="square">
            <a:spAutoFit/>
          </a:bodyPr>
          <a:lstStyle/>
          <a:p>
            <a:r>
              <a:rPr lang="de-DE" b="1" u="none" dirty="0" smtClean="0"/>
              <a:t>Einkommensunterschiede zwischen Männern und Frauen in Deutschland (%) </a:t>
            </a:r>
            <a:endParaRPr lang="de-DE" u="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425609"/>
            <a:ext cx="8054295" cy="506292"/>
          </a:xfrm>
          <a:prstGeom prst="rect">
            <a:avLst/>
          </a:prstGeom>
          <a:noFill/>
          <a:ln w="9525">
            <a:noFill/>
            <a:miter lim="800000"/>
            <a:headEnd/>
            <a:tailEnd/>
          </a:ln>
        </p:spPr>
        <p:txBody>
          <a:bodyPr rot="10800000" wrap="square">
            <a:spAutoFit/>
          </a:bodyPr>
          <a:lstStyle/>
          <a:p>
            <a:pPr marL="514350" indent="-514350">
              <a:lnSpc>
                <a:spcPct val="150000"/>
              </a:lnSpc>
            </a:pPr>
            <a:endParaRPr lang="de-DE" sz="2000" b="1" u="none" dirty="0" smtClean="0">
              <a:solidFill>
                <a:srgbClr val="FF9933"/>
              </a:solidFill>
            </a:endParaRP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im Arbeitsleben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1123896" y="1556792"/>
            <a:ext cx="7552560" cy="4431983"/>
          </a:xfrm>
          <a:prstGeom prst="rect">
            <a:avLst/>
          </a:prstGeom>
          <a:solidFill>
            <a:schemeClr val="bg1">
              <a:lumMod val="95000"/>
            </a:schemeClr>
          </a:solidFill>
        </p:spPr>
        <p:txBody>
          <a:bodyPr wrap="square" rtlCol="0">
            <a:spAutoFit/>
          </a:bodyPr>
          <a:lstStyle/>
          <a:p>
            <a:endParaRPr lang="de-DE" sz="2000" dirty="0" smtClean="0"/>
          </a:p>
          <a:p>
            <a:r>
              <a:rPr lang="de-DE" sz="2000" b="1" u="none" dirty="0" smtClean="0"/>
              <a:t>﻿ </a:t>
            </a:r>
            <a:r>
              <a:rPr lang="de-DE" sz="2000" b="1" u="none" dirty="0" smtClean="0">
                <a:solidFill>
                  <a:schemeClr val="accent6"/>
                </a:solidFill>
              </a:rPr>
              <a:t>Aber: nicht immer sind die Männer schuld</a:t>
            </a:r>
          </a:p>
          <a:p>
            <a:pPr>
              <a:buFont typeface="Arial" pitchFamily="34" charset="0"/>
              <a:buChar char="•"/>
            </a:pPr>
            <a:endParaRPr lang="de-DE" sz="2000" b="1" u="none" dirty="0" smtClean="0"/>
          </a:p>
          <a:p>
            <a:pPr>
              <a:buFont typeface="Arial" pitchFamily="34" charset="0"/>
              <a:buChar char="•"/>
            </a:pPr>
            <a:r>
              <a:rPr lang="de-DE" sz="2000" b="1" u="none" dirty="0" smtClean="0"/>
              <a:t> </a:t>
            </a:r>
            <a:r>
              <a:rPr lang="de-DE" b="1" u="none" dirty="0" smtClean="0"/>
              <a:t>Nicht alle Frauen wollen an die Spitze. In der Mehrheit streben Frauen ein  </a:t>
            </a:r>
          </a:p>
          <a:p>
            <a:r>
              <a:rPr lang="de-DE" b="1" u="none" dirty="0" smtClean="0"/>
              <a:t>   Leben als Mutter mit Teilzeitbeschäftigung an (Quelle: </a:t>
            </a:r>
            <a:r>
              <a:rPr lang="de-DE" b="1" u="none" dirty="0" smtClean="0"/>
              <a:t>Allensbach</a:t>
            </a:r>
            <a:r>
              <a:rPr lang="de-DE" b="1" u="none" dirty="0" smtClean="0"/>
              <a:t>) </a:t>
            </a:r>
          </a:p>
          <a:p>
            <a:pPr>
              <a:buFont typeface="Arial" pitchFamily="34" charset="0"/>
              <a:buChar char="•"/>
            </a:pPr>
            <a:endParaRPr lang="de-DE" b="1" u="none" dirty="0" smtClean="0"/>
          </a:p>
          <a:p>
            <a:pPr>
              <a:buFont typeface="Arial" pitchFamily="34" charset="0"/>
              <a:buChar char="•"/>
            </a:pPr>
            <a:r>
              <a:rPr lang="de-DE" b="1" u="none" dirty="0" smtClean="0"/>
              <a:t> 45 % aller abhängig beschäftigten Frauen arbeiten in Teilzeit. Unter</a:t>
            </a:r>
          </a:p>
          <a:p>
            <a:r>
              <a:rPr lang="de-DE" b="1" u="none" dirty="0" smtClean="0"/>
              <a:t>  den Männern sind es 7 % *</a:t>
            </a:r>
          </a:p>
          <a:p>
            <a:pPr>
              <a:buFont typeface="Arial" pitchFamily="34" charset="0"/>
              <a:buChar char="•"/>
            </a:pPr>
            <a:endParaRPr lang="de-DE" b="1" u="none" dirty="0" smtClean="0"/>
          </a:p>
          <a:p>
            <a:pPr>
              <a:buFont typeface="Arial" pitchFamily="34" charset="0"/>
              <a:buChar char="•"/>
            </a:pPr>
            <a:r>
              <a:rPr lang="de-DE" b="1" u="none" dirty="0" smtClean="0"/>
              <a:t> 68,8 % aller Mütter mit minderjährigen Kindern arbeiten in Teilzeit.</a:t>
            </a:r>
          </a:p>
          <a:p>
            <a:r>
              <a:rPr lang="de-DE" b="1" u="none" dirty="0" smtClean="0"/>
              <a:t>   Bei Vätern sind es nur 5,3 % * </a:t>
            </a:r>
          </a:p>
          <a:p>
            <a:endParaRPr lang="de-DE" sz="2000" b="1" u="none" dirty="0" smtClean="0"/>
          </a:p>
          <a:p>
            <a:r>
              <a:rPr lang="de-DE" sz="1600" b="1" u="none" dirty="0" smtClean="0"/>
              <a:t>* </a:t>
            </a:r>
            <a:r>
              <a:rPr lang="de-DE" sz="1400" u="none" dirty="0" smtClean="0"/>
              <a:t>Quelle: IAB – Studie „Frauen an der Spitze“</a:t>
            </a:r>
            <a:endParaRPr lang="de-DE" sz="1400" dirty="0" smtClean="0"/>
          </a:p>
          <a:p>
            <a:endParaRPr lang="de-DE" sz="2000" b="1" u="none" dirty="0" smtClean="0"/>
          </a:p>
          <a:p>
            <a:pPr>
              <a:buFont typeface="Arial" pitchFamily="34" charset="0"/>
              <a:buChar char="•"/>
            </a:pPr>
            <a:endParaRPr lang="de-DE" sz="2000" u="non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0" name="Text Box 4"/>
          <p:cNvSpPr txBox="1">
            <a:spLocks noChangeArrowheads="1"/>
          </p:cNvSpPr>
          <p:nvPr/>
        </p:nvSpPr>
        <p:spPr bwMode="auto">
          <a:xfrm flipV="1">
            <a:off x="931092" y="1268760"/>
            <a:ext cx="8054295" cy="553998"/>
          </a:xfrm>
          <a:prstGeom prst="rect">
            <a:avLst/>
          </a:prstGeom>
          <a:noFill/>
          <a:ln w="9525">
            <a:noFill/>
            <a:miter lim="800000"/>
            <a:headEnd/>
            <a:tailEnd/>
          </a:ln>
        </p:spPr>
        <p:txBody>
          <a:bodyPr rot="10800000" wrap="square">
            <a:spAutoFit/>
          </a:bodyPr>
          <a:lstStyle/>
          <a:p>
            <a:pPr marL="514350" indent="-514350">
              <a:lnSpc>
                <a:spcPct val="150000"/>
              </a:lnSpc>
            </a:pPr>
            <a:r>
              <a:rPr lang="de-DE" sz="2000" b="1" u="none" dirty="0" smtClean="0">
                <a:solidFill>
                  <a:srgbClr val="FF9933"/>
                </a:solidFill>
              </a:rPr>
              <a:t>Deutschland schrumpft</a:t>
            </a:r>
          </a:p>
        </p:txBody>
      </p:sp>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Demografie und Frauen</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a:xfrm>
            <a:off x="857224" y="6309319"/>
            <a:ext cx="7358114" cy="412155"/>
          </a:xfrm>
        </p:spPr>
        <p:txBody>
          <a:bodyPr/>
          <a:lstStyle/>
          <a:p>
            <a:pPr algn="l"/>
            <a:r>
              <a:rPr lang="de-DE" b="1" u="none" dirty="0" smtClean="0"/>
              <a:t>©BrunotteKonzept</a:t>
            </a:r>
            <a:endParaRPr lang="de-DE" b="1" u="none" dirty="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14" name="Textfeld 13"/>
          <p:cNvSpPr txBox="1"/>
          <p:nvPr/>
        </p:nvSpPr>
        <p:spPr>
          <a:xfrm>
            <a:off x="971600" y="1772817"/>
            <a:ext cx="7704856" cy="4031873"/>
          </a:xfrm>
          <a:prstGeom prst="rect">
            <a:avLst/>
          </a:prstGeom>
          <a:solidFill>
            <a:schemeClr val="bg1">
              <a:lumMod val="95000"/>
            </a:schemeClr>
          </a:solidFill>
        </p:spPr>
        <p:txBody>
          <a:bodyPr wrap="square" rtlCol="0">
            <a:spAutoFit/>
          </a:bodyPr>
          <a:lstStyle/>
          <a:p>
            <a:endParaRPr lang="de-DE" sz="2000" dirty="0" smtClean="0"/>
          </a:p>
          <a:p>
            <a:pPr>
              <a:buFont typeface="Arial" pitchFamily="34" charset="0"/>
              <a:buChar char="•"/>
            </a:pPr>
            <a:r>
              <a:rPr lang="de-DE" sz="2000" b="1" u="none" dirty="0" smtClean="0"/>
              <a:t>﻿ </a:t>
            </a:r>
            <a:r>
              <a:rPr lang="de-DE" b="1" u="none" dirty="0" smtClean="0"/>
              <a:t>Bis 2030 sinkt die Bevölkerung um 5 Millionen, es wird 17 % weniger </a:t>
            </a:r>
          </a:p>
          <a:p>
            <a:r>
              <a:rPr lang="de-DE" b="1" u="none" dirty="0" smtClean="0"/>
              <a:t>   Kinder und Jugendliche, aber 33 % mehr Menschen ab 65 Jahren geben. </a:t>
            </a:r>
          </a:p>
          <a:p>
            <a:r>
              <a:rPr lang="de-DE" b="1" u="none" dirty="0" smtClean="0"/>
              <a:t>   Bereits 2025 werden 6,5 Millionen  Arbeitskräfte fehlen</a:t>
            </a:r>
          </a:p>
          <a:p>
            <a:endParaRPr lang="de-DE" b="1" u="none" dirty="0" smtClean="0"/>
          </a:p>
          <a:p>
            <a:pPr>
              <a:buFont typeface="Arial" pitchFamily="34" charset="0"/>
              <a:buChar char="•"/>
            </a:pPr>
            <a:r>
              <a:rPr lang="de-DE" b="1" u="none" dirty="0" smtClean="0"/>
              <a:t>  Zwischen 2015 und 2020 erwarten 38 % der Unternehmen „wenig </a:t>
            </a:r>
          </a:p>
          <a:p>
            <a:r>
              <a:rPr lang="de-DE" b="1" u="none" dirty="0" smtClean="0"/>
              <a:t>   qualifizierte Bewerber“ und sogar 47 % „zu  wenig qualifizierte Bewerber“</a:t>
            </a:r>
          </a:p>
          <a:p>
            <a:r>
              <a:rPr lang="de-DE" b="1" u="none" dirty="0" smtClean="0"/>
              <a:t>   (Kienbaum für BMAS)</a:t>
            </a:r>
          </a:p>
          <a:p>
            <a:r>
              <a:rPr lang="de-DE" b="1" u="none" dirty="0" smtClean="0"/>
              <a:t>  </a:t>
            </a:r>
          </a:p>
          <a:p>
            <a:pPr>
              <a:buFont typeface="Arial" pitchFamily="34" charset="0"/>
              <a:buChar char="•"/>
            </a:pPr>
            <a:r>
              <a:rPr lang="de-DE" b="1" u="none" dirty="0" smtClean="0"/>
              <a:t>  In Deutschland sind rund 6 Millionen Frauen im erwerbsfähigen </a:t>
            </a:r>
          </a:p>
          <a:p>
            <a:r>
              <a:rPr lang="de-DE" b="1" u="none" dirty="0" smtClean="0"/>
              <a:t>   Alter nicht berufstätig. Sie sind ein wichtiges Potential für den Arbeitsmarkt</a:t>
            </a:r>
          </a:p>
          <a:p>
            <a:endParaRPr lang="de-DE" b="1" u="none" dirty="0" smtClean="0"/>
          </a:p>
          <a:p>
            <a:pPr>
              <a:buFont typeface="Arial" pitchFamily="34" charset="0"/>
              <a:buChar char="•"/>
            </a:pPr>
            <a:r>
              <a:rPr lang="de-DE" b="1" u="none" dirty="0" smtClean="0"/>
              <a:t>  Mädchen und Frauen sind zunehmend besser qualifiziert: Sie stellen 56 % </a:t>
            </a:r>
          </a:p>
          <a:p>
            <a:r>
              <a:rPr lang="de-DE" b="1" u="none" dirty="0" smtClean="0"/>
              <a:t>   aller Abiturienten sowie die Hälfte der Hochschulabsolventen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als Führungskräfte</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043608" y="1484784"/>
            <a:ext cx="7848872" cy="4801314"/>
          </a:xfrm>
          <a:prstGeom prst="rect">
            <a:avLst/>
          </a:prstGeom>
        </p:spPr>
        <p:txBody>
          <a:bodyPr wrap="square">
            <a:spAutoFit/>
          </a:bodyPr>
          <a:lstStyle/>
          <a:p>
            <a:pPr>
              <a:buFont typeface="Arial" pitchFamily="34" charset="0"/>
              <a:buChar char="•"/>
            </a:pPr>
            <a:r>
              <a:rPr lang="de-DE" u="none" dirty="0" smtClean="0"/>
              <a:t>  </a:t>
            </a:r>
            <a:r>
              <a:rPr lang="de-DE" b="1" u="none" dirty="0" smtClean="0"/>
              <a:t>Die meisten Betriebe werden ausschließlich von Männern geführt. Nur in  </a:t>
            </a:r>
          </a:p>
          <a:p>
            <a:r>
              <a:rPr lang="de-DE" b="1" u="none" dirty="0" smtClean="0"/>
              <a:t>    10 % der Unternehmen teilen sich Männer und Frauen die Leitung. Je größer </a:t>
            </a:r>
          </a:p>
          <a:p>
            <a:r>
              <a:rPr lang="de-DE" b="1" u="none" dirty="0" smtClean="0"/>
              <a:t>    der Betrieb, um so geringer der Frauenanteil in  Führungspositionen</a:t>
            </a:r>
          </a:p>
          <a:p>
            <a:pPr>
              <a:buFont typeface="Arial" pitchFamily="34" charset="0"/>
              <a:buChar char="•"/>
            </a:pPr>
            <a:endParaRPr lang="de-DE" b="1" u="none" dirty="0" smtClean="0"/>
          </a:p>
          <a:p>
            <a:pPr>
              <a:buFont typeface="Arial" pitchFamily="34" charset="0"/>
              <a:buChar char="•"/>
            </a:pPr>
            <a:r>
              <a:rPr lang="de-DE" b="1" u="none" dirty="0" smtClean="0"/>
              <a:t>  Frauen führen eher in Personengesellschaften, ihr Anteil in  der Spitze von </a:t>
            </a:r>
          </a:p>
          <a:p>
            <a:r>
              <a:rPr lang="de-DE" b="1" u="none" dirty="0" smtClean="0"/>
              <a:t>    Kapitalgesellschaften ist geringer. Höherer Frauenanteil in der Führung von </a:t>
            </a:r>
          </a:p>
          <a:p>
            <a:r>
              <a:rPr lang="de-DE" b="1" u="none" dirty="0" smtClean="0"/>
              <a:t>    „Ost-Betrieben“</a:t>
            </a:r>
          </a:p>
          <a:p>
            <a:endParaRPr lang="de-DE" b="1" u="none" dirty="0" smtClean="0"/>
          </a:p>
          <a:p>
            <a:pPr>
              <a:buFont typeface="Arial" pitchFamily="34" charset="0"/>
              <a:buChar char="•"/>
            </a:pPr>
            <a:r>
              <a:rPr lang="de-DE" b="1" u="none" dirty="0" smtClean="0"/>
              <a:t>  In jüngeren Betrieben (Gründung 1990 und später) gibt es vergleichsweise  </a:t>
            </a:r>
          </a:p>
          <a:p>
            <a:r>
              <a:rPr lang="de-DE" b="1" u="none" dirty="0" smtClean="0"/>
              <a:t>    mehr Führungsfrauen (höhere Durchlässigkeit bei modernen  </a:t>
            </a:r>
          </a:p>
          <a:p>
            <a:r>
              <a:rPr lang="de-DE" b="1" u="none" dirty="0" smtClean="0"/>
              <a:t>    Organisationsstrukturen)  </a:t>
            </a:r>
          </a:p>
          <a:p>
            <a:endParaRPr lang="de-DE" b="1" u="none" dirty="0" smtClean="0"/>
          </a:p>
          <a:p>
            <a:pPr>
              <a:buFont typeface="Arial" pitchFamily="34" charset="0"/>
              <a:buChar char="•"/>
            </a:pPr>
            <a:r>
              <a:rPr lang="de-DE" b="1" u="none" dirty="0" smtClean="0"/>
              <a:t>  Kammerbetriebe sind männlich. Sie gründen auf gefestigten Netzwerken.   </a:t>
            </a:r>
          </a:p>
          <a:p>
            <a:r>
              <a:rPr lang="de-DE" b="1" u="none" dirty="0" smtClean="0"/>
              <a:t>    Besonders schlecht sind Karrierechancen für Frauen in klassischen  </a:t>
            </a:r>
          </a:p>
          <a:p>
            <a:r>
              <a:rPr lang="de-DE" b="1" u="none" dirty="0" smtClean="0"/>
              <a:t>    Männerberufen. Hier greifen bei  Beurteilungen  oft Geschlechterstereotypen </a:t>
            </a:r>
          </a:p>
          <a:p>
            <a:endParaRPr lang="de-DE" b="1" u="none" dirty="0" smtClean="0"/>
          </a:p>
          <a:p>
            <a:pPr>
              <a:buFont typeface="Arial" pitchFamily="34" charset="0"/>
              <a:buChar char="•"/>
            </a:pPr>
            <a:endParaRPr lang="de-DE" b="1" u="none" dirty="0" smtClean="0"/>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20" name="Textfeld 19"/>
          <p:cNvSpPr txBox="1"/>
          <p:nvPr/>
        </p:nvSpPr>
        <p:spPr>
          <a:xfrm>
            <a:off x="1071538" y="6000769"/>
            <a:ext cx="5055046" cy="276999"/>
          </a:xfrm>
          <a:prstGeom prst="rect">
            <a:avLst/>
          </a:prstGeom>
          <a:noFill/>
        </p:spPr>
        <p:txBody>
          <a:bodyPr wrap="square" rtlCol="0">
            <a:spAutoFit/>
          </a:bodyPr>
          <a:lstStyle/>
          <a:p>
            <a:r>
              <a:rPr lang="de-DE" sz="1200" u="none" dirty="0" smtClean="0"/>
              <a:t>Quelle: IAB – Studie „Frauen an der Spitze“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Grafik 6" descr="BrunotteWinkel_Orange.png"/>
          <p:cNvPicPr>
            <a:picLocks noChangeAspect="1"/>
          </p:cNvPicPr>
          <p:nvPr/>
        </p:nvPicPr>
        <p:blipFill>
          <a:blip r:embed="rId3" cstate="print"/>
          <a:srcRect/>
          <a:stretch>
            <a:fillRect/>
          </a:stretch>
        </p:blipFill>
        <p:spPr bwMode="auto">
          <a:xfrm>
            <a:off x="395288" y="836613"/>
            <a:ext cx="285750" cy="409575"/>
          </a:xfrm>
          <a:prstGeom prst="rect">
            <a:avLst/>
          </a:prstGeom>
          <a:noFill/>
          <a:ln w="9525">
            <a:noFill/>
            <a:miter lim="800000"/>
            <a:headEnd/>
            <a:tailEnd/>
          </a:ln>
        </p:spPr>
      </p:pic>
      <p:sp>
        <p:nvSpPr>
          <p:cNvPr id="6151" name="Text Box 8"/>
          <p:cNvSpPr txBox="1">
            <a:spLocks noChangeArrowheads="1"/>
          </p:cNvSpPr>
          <p:nvPr/>
        </p:nvSpPr>
        <p:spPr bwMode="auto">
          <a:xfrm>
            <a:off x="1144588" y="141288"/>
            <a:ext cx="184150" cy="336550"/>
          </a:xfrm>
          <a:prstGeom prst="rect">
            <a:avLst/>
          </a:prstGeom>
          <a:noFill/>
          <a:ln w="9525">
            <a:noFill/>
            <a:miter lim="800000"/>
            <a:headEnd/>
            <a:tailEnd/>
          </a:ln>
        </p:spPr>
        <p:txBody>
          <a:bodyPr wrap="none">
            <a:spAutoFit/>
          </a:bodyPr>
          <a:lstStyle/>
          <a:p>
            <a:endParaRPr lang="de-DE" sz="1600" b="1" u="none" dirty="0"/>
          </a:p>
        </p:txBody>
      </p:sp>
      <p:sp>
        <p:nvSpPr>
          <p:cNvPr id="10" name="Textfeld 9"/>
          <p:cNvSpPr txBox="1"/>
          <p:nvPr/>
        </p:nvSpPr>
        <p:spPr>
          <a:xfrm>
            <a:off x="928662" y="785794"/>
            <a:ext cx="6643734" cy="461665"/>
          </a:xfrm>
          <a:prstGeom prst="rect">
            <a:avLst/>
          </a:prstGeom>
          <a:noFill/>
        </p:spPr>
        <p:txBody>
          <a:bodyPr wrap="square" rtlCol="0">
            <a:spAutoFit/>
          </a:bodyPr>
          <a:lstStyle/>
          <a:p>
            <a:r>
              <a:rPr lang="de-DE" sz="2400" b="1" u="none" dirty="0" smtClean="0"/>
              <a:t>Frauen als Führungskräfte</a:t>
            </a:r>
            <a:endParaRPr lang="de-DE" sz="2400" b="1" u="none" dirty="0"/>
          </a:p>
        </p:txBody>
      </p:sp>
      <p:sp>
        <p:nvSpPr>
          <p:cNvPr id="11" name="Rechteck 10"/>
          <p:cNvSpPr/>
          <p:nvPr/>
        </p:nvSpPr>
        <p:spPr>
          <a:xfrm>
            <a:off x="1071538" y="1285860"/>
            <a:ext cx="7786742" cy="276999"/>
          </a:xfrm>
          <a:prstGeom prst="rect">
            <a:avLst/>
          </a:prstGeom>
        </p:spPr>
        <p:txBody>
          <a:bodyPr wrap="square">
            <a:spAutoFit/>
          </a:bodyPr>
          <a:lstStyle/>
          <a:p>
            <a:endParaRPr lang="de-DE" sz="1200" dirty="0"/>
          </a:p>
        </p:txBody>
      </p:sp>
      <p:sp>
        <p:nvSpPr>
          <p:cNvPr id="15" name="Fußzeilenplatzhalter 14"/>
          <p:cNvSpPr>
            <a:spLocks noGrp="1"/>
          </p:cNvSpPr>
          <p:nvPr>
            <p:ph type="ftr" sz="quarter" idx="10"/>
          </p:nvPr>
        </p:nvSpPr>
        <p:spPr/>
        <p:txBody>
          <a:bodyPr/>
          <a:lstStyle/>
          <a:p>
            <a:pPr algn="l"/>
            <a:r>
              <a:rPr lang="de-DE" b="1" u="none" dirty="0" smtClean="0"/>
              <a:t>©BrunotteKonzept</a:t>
            </a:r>
            <a:endParaRPr lang="de-DE" b="1" u="none" dirty="0"/>
          </a:p>
        </p:txBody>
      </p:sp>
      <p:sp>
        <p:nvSpPr>
          <p:cNvPr id="12" name="Rechteck 11"/>
          <p:cNvSpPr/>
          <p:nvPr/>
        </p:nvSpPr>
        <p:spPr>
          <a:xfrm>
            <a:off x="1043608" y="1484784"/>
            <a:ext cx="7776864" cy="3970318"/>
          </a:xfrm>
          <a:prstGeom prst="rect">
            <a:avLst/>
          </a:prstGeom>
          <a:solidFill>
            <a:schemeClr val="bg1">
              <a:lumMod val="95000"/>
            </a:schemeClr>
          </a:solidFill>
        </p:spPr>
        <p:txBody>
          <a:bodyPr wrap="square">
            <a:spAutoFit/>
          </a:bodyPr>
          <a:lstStyle/>
          <a:p>
            <a:pPr>
              <a:buFont typeface="Arial" pitchFamily="34" charset="0"/>
              <a:buChar char="•"/>
            </a:pPr>
            <a:r>
              <a:rPr lang="de-DE" b="1" u="none" dirty="0" smtClean="0"/>
              <a:t> Hohe Bildungsabschlüsse sind für die Karriere von Frauen noch wichtiger als  </a:t>
            </a:r>
          </a:p>
          <a:p>
            <a:r>
              <a:rPr lang="de-DE" b="1" u="none" dirty="0" smtClean="0"/>
              <a:t>   die von Männern. Männer setzen eine gute Ausbildung besser in Karriere um,  </a:t>
            </a:r>
          </a:p>
          <a:p>
            <a:r>
              <a:rPr lang="de-DE" b="1" u="none" dirty="0" smtClean="0"/>
              <a:t>   Frauen verkaufen sich unter Wert</a:t>
            </a:r>
          </a:p>
          <a:p>
            <a:pPr>
              <a:buFont typeface="Arial" pitchFamily="34" charset="0"/>
              <a:buChar char="•"/>
            </a:pPr>
            <a:endParaRPr lang="de-DE" b="1" u="none" dirty="0" smtClean="0"/>
          </a:p>
          <a:p>
            <a:pPr>
              <a:buFont typeface="Arial" pitchFamily="34" charset="0"/>
              <a:buChar char="•"/>
            </a:pPr>
            <a:r>
              <a:rPr lang="de-DE" b="1" u="none" dirty="0" smtClean="0"/>
              <a:t> Studienschwerpunkte von Akademikerinnen mit Führungsverantwortung:  </a:t>
            </a:r>
          </a:p>
          <a:p>
            <a:r>
              <a:rPr lang="de-DE" b="1" u="none" dirty="0" smtClean="0"/>
              <a:t>   Recht, Wirtschaftswissenschaften, Sozialwissenschaften, Sprach- und  </a:t>
            </a:r>
          </a:p>
          <a:p>
            <a:r>
              <a:rPr lang="de-DE" b="1" u="none" dirty="0" smtClean="0"/>
              <a:t>   Kulturwissenschaften</a:t>
            </a:r>
          </a:p>
          <a:p>
            <a:pPr>
              <a:buFont typeface="Arial" pitchFamily="34" charset="0"/>
              <a:buChar char="•"/>
            </a:pPr>
            <a:endParaRPr lang="de-DE" b="1" u="none" dirty="0" smtClean="0"/>
          </a:p>
          <a:p>
            <a:pPr>
              <a:buFont typeface="Arial" pitchFamily="34" charset="0"/>
              <a:buChar char="•"/>
            </a:pPr>
            <a:r>
              <a:rPr lang="de-DE" b="1" u="none" dirty="0" smtClean="0"/>
              <a:t> Selbstständige Frauen leben seltener allein als angestellte Führungsfrauen und</a:t>
            </a:r>
          </a:p>
          <a:p>
            <a:r>
              <a:rPr lang="de-DE" b="1" u="none" dirty="0" smtClean="0"/>
              <a:t>   haben mehr Kinder. Führungsaufgaben und Kinder schließen sich also nicht</a:t>
            </a:r>
          </a:p>
          <a:p>
            <a:r>
              <a:rPr lang="de-DE" b="1" u="none" dirty="0" smtClean="0"/>
              <a:t>   zwangsläufig aus (wenn Flexibilität  im Beruf möglich ist) </a:t>
            </a:r>
          </a:p>
          <a:p>
            <a:pPr>
              <a:buFont typeface="Arial" pitchFamily="34" charset="0"/>
              <a:buChar char="•"/>
            </a:pPr>
            <a:endParaRPr lang="de-DE" b="1" u="none" dirty="0" smtClean="0"/>
          </a:p>
          <a:p>
            <a:pPr>
              <a:buFont typeface="Arial" pitchFamily="34" charset="0"/>
              <a:buChar char="•"/>
            </a:pPr>
            <a:r>
              <a:rPr lang="de-DE" b="1" u="none" dirty="0" smtClean="0"/>
              <a:t> Betriebliche Förderung von Chancengleichheit (Kindergarten, flexible </a:t>
            </a:r>
          </a:p>
          <a:p>
            <a:r>
              <a:rPr lang="de-DE" b="1" u="none" dirty="0" smtClean="0"/>
              <a:t>   Arbeitszeiten etc.) bislang ohne Einfluss auf Frauenanteil  in der Führung</a:t>
            </a:r>
          </a:p>
        </p:txBody>
      </p:sp>
      <p:sp>
        <p:nvSpPr>
          <p:cNvPr id="18" name="Textfeld 17"/>
          <p:cNvSpPr txBox="1"/>
          <p:nvPr/>
        </p:nvSpPr>
        <p:spPr>
          <a:xfrm>
            <a:off x="1509690" y="5153036"/>
            <a:ext cx="184731" cy="369332"/>
          </a:xfrm>
          <a:prstGeom prst="rect">
            <a:avLst/>
          </a:prstGeom>
          <a:noFill/>
        </p:spPr>
        <p:txBody>
          <a:bodyPr wrap="none" rtlCol="0">
            <a:spAutoFit/>
          </a:bodyPr>
          <a:lstStyle/>
          <a:p>
            <a:endParaRPr lang="de-DE" dirty="0"/>
          </a:p>
        </p:txBody>
      </p:sp>
      <p:sp>
        <p:nvSpPr>
          <p:cNvPr id="20" name="Textfeld 19"/>
          <p:cNvSpPr txBox="1"/>
          <p:nvPr/>
        </p:nvSpPr>
        <p:spPr>
          <a:xfrm>
            <a:off x="1071538" y="6000769"/>
            <a:ext cx="5055046" cy="276999"/>
          </a:xfrm>
          <a:prstGeom prst="rect">
            <a:avLst/>
          </a:prstGeom>
          <a:noFill/>
        </p:spPr>
        <p:txBody>
          <a:bodyPr wrap="square" rtlCol="0">
            <a:spAutoFit/>
          </a:bodyPr>
          <a:lstStyle/>
          <a:p>
            <a:r>
              <a:rPr lang="de-DE" sz="1200" u="none" dirty="0" smtClean="0"/>
              <a:t>Quelle: IAB – Studie „Frauen an der Spitze“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2402</Words>
  <Application>Microsoft Office PowerPoint</Application>
  <PresentationFormat>Bildschirmpräsentation (4:3)</PresentationFormat>
  <Paragraphs>563</Paragraphs>
  <Slides>40</Slides>
  <Notes>38</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Larissa-Design</vt:lpstr>
      <vt:lpstr>Folie 0</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Sabine Brunotte</dc:creator>
  <cp:lastModifiedBy>Asus</cp:lastModifiedBy>
  <cp:revision>1135</cp:revision>
  <dcterms:created xsi:type="dcterms:W3CDTF">2008-09-07T17:47:40Z</dcterms:created>
  <dcterms:modified xsi:type="dcterms:W3CDTF">2011-10-31T16:46:48Z</dcterms:modified>
</cp:coreProperties>
</file>